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Montserrat Heavy" charset="1" panose="00000A00000000000000"/>
      <p:regular r:id="rId13"/>
    </p:embeddedFont>
    <p:embeddedFont>
      <p:font typeface="Montserrat Semi-Bold" charset="1" panose="00000700000000000000"/>
      <p:regular r:id="rId14"/>
    </p:embeddedFont>
    <p:embeddedFont>
      <p:font typeface="DM Sans Bold" charset="1" panose="00000000000000000000"/>
      <p:regular r:id="rId15"/>
    </p:embeddedFont>
    <p:embeddedFont>
      <p:font typeface="Telegraf Bold" charset="1" panose="00000800000000000000"/>
      <p:regular r:id="rId16"/>
    </p:embeddedFont>
    <p:embeddedFont>
      <p:font typeface="Telegraf" charset="1" panose="00000500000000000000"/>
      <p:regular r:id="rId17"/>
    </p:embeddedFont>
    <p:embeddedFont>
      <p:font typeface="HK Modular" charset="1" panose="00000800000000000000"/>
      <p:regular r:id="rId18"/>
    </p:embeddedFont>
    <p:embeddedFont>
      <p:font typeface="Raleway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076543" y="5487400"/>
            <a:ext cx="9506012" cy="2470149"/>
          </a:xfrm>
          <a:prstGeom prst="rect">
            <a:avLst/>
          </a:prstGeom>
        </p:spPr>
        <p:txBody>
          <a:bodyPr anchor="t" rtlCol="false" tIns="0" lIns="0" bIns="0" rIns="0">
            <a:spAutoFit/>
          </a:bodyPr>
          <a:lstStyle/>
          <a:p>
            <a:pPr algn="l">
              <a:lnSpc>
                <a:spcPts val="9499"/>
              </a:lnSpc>
            </a:pPr>
            <a:r>
              <a:rPr lang="en-US" sz="9999" b="true">
                <a:solidFill>
                  <a:srgbClr val="36E9FD"/>
                </a:solidFill>
                <a:latin typeface="Montserrat Heavy"/>
                <a:ea typeface="Montserrat Heavy"/>
                <a:cs typeface="Montserrat Heavy"/>
                <a:sym typeface="Montserrat Heavy"/>
              </a:rPr>
              <a:t>Prosesor Intel (2025)</a:t>
            </a:r>
          </a:p>
        </p:txBody>
      </p:sp>
      <p:sp>
        <p:nvSpPr>
          <p:cNvPr name="TextBox 3" id="3"/>
          <p:cNvSpPr txBox="true"/>
          <p:nvPr/>
        </p:nvSpPr>
        <p:spPr>
          <a:xfrm rot="0">
            <a:off x="2076543" y="2890412"/>
            <a:ext cx="11205809" cy="3670299"/>
          </a:xfrm>
          <a:prstGeom prst="rect">
            <a:avLst/>
          </a:prstGeom>
        </p:spPr>
        <p:txBody>
          <a:bodyPr anchor="t" rtlCol="false" tIns="0" lIns="0" bIns="0" rIns="0">
            <a:spAutoFit/>
          </a:bodyPr>
          <a:lstStyle/>
          <a:p>
            <a:pPr algn="l">
              <a:lnSpc>
                <a:spcPts val="9499"/>
              </a:lnSpc>
            </a:pPr>
            <a:r>
              <a:rPr lang="en-US" sz="9999" b="true">
                <a:solidFill>
                  <a:srgbClr val="FFFFFF"/>
                </a:solidFill>
                <a:latin typeface="Montserrat Semi-Bold"/>
                <a:ea typeface="Montserrat Semi-Bold"/>
                <a:cs typeface="Montserrat Semi-Bold"/>
                <a:sym typeface="Montserrat Semi-Bold"/>
              </a:rPr>
              <a:t>Evolusi Teknologi </a:t>
            </a:r>
          </a:p>
          <a:p>
            <a:pPr algn="l">
              <a:lnSpc>
                <a:spcPts val="9499"/>
              </a:lnSpc>
            </a:pPr>
          </a:p>
        </p:txBody>
      </p:sp>
      <p:grpSp>
        <p:nvGrpSpPr>
          <p:cNvPr name="Group 4" id="4"/>
          <p:cNvGrpSpPr/>
          <p:nvPr/>
        </p:nvGrpSpPr>
        <p:grpSpPr>
          <a:xfrm rot="0">
            <a:off x="11756814" y="-403607"/>
            <a:ext cx="6531186" cy="11641778"/>
            <a:chOff x="0" y="0"/>
            <a:chExt cx="1720148" cy="3066147"/>
          </a:xfrm>
        </p:grpSpPr>
        <p:sp>
          <p:nvSpPr>
            <p:cNvPr name="Freeform 5" id="5"/>
            <p:cNvSpPr/>
            <p:nvPr/>
          </p:nvSpPr>
          <p:spPr>
            <a:xfrm flipH="false" flipV="false" rot="0">
              <a:off x="0" y="0"/>
              <a:ext cx="1720148" cy="3066147"/>
            </a:xfrm>
            <a:custGeom>
              <a:avLst/>
              <a:gdLst/>
              <a:ahLst/>
              <a:cxnLst/>
              <a:rect r="r" b="b" t="t" l="l"/>
              <a:pathLst>
                <a:path h="3066147" w="1720148">
                  <a:moveTo>
                    <a:pt x="0" y="0"/>
                  </a:moveTo>
                  <a:lnTo>
                    <a:pt x="1720148" y="0"/>
                  </a:lnTo>
                  <a:lnTo>
                    <a:pt x="1720148" y="3066147"/>
                  </a:lnTo>
                  <a:lnTo>
                    <a:pt x="0" y="3066147"/>
                  </a:lnTo>
                  <a:close/>
                </a:path>
              </a:pathLst>
            </a:custGeom>
            <a:gradFill rotWithShape="true">
              <a:gsLst>
                <a:gs pos="0">
                  <a:srgbClr val="000000">
                    <a:alpha val="0"/>
                  </a:srgbClr>
                </a:gs>
                <a:gs pos="100000">
                  <a:srgbClr val="000000">
                    <a:alpha val="100000"/>
                  </a:srgbClr>
                </a:gs>
              </a:gsLst>
              <a:lin ang="0"/>
            </a:gradFill>
          </p:spPr>
        </p:sp>
        <p:sp>
          <p:nvSpPr>
            <p:cNvPr name="TextBox 6" id="6"/>
            <p:cNvSpPr txBox="true"/>
            <p:nvPr/>
          </p:nvSpPr>
          <p:spPr>
            <a:xfrm>
              <a:off x="0" y="-38100"/>
              <a:ext cx="1720148" cy="3104247"/>
            </a:xfrm>
            <a:prstGeom prst="rect">
              <a:avLst/>
            </a:prstGeom>
          </p:spPr>
          <p:txBody>
            <a:bodyPr anchor="ctr" rtlCol="false" tIns="50800" lIns="50800" bIns="50800" rIns="50800"/>
            <a:lstStyle/>
            <a:p>
              <a:pPr algn="ctr">
                <a:lnSpc>
                  <a:spcPts val="2083"/>
                </a:lnSpc>
              </a:pPr>
            </a:p>
          </p:txBody>
        </p:sp>
      </p:grpSp>
      <p:sp>
        <p:nvSpPr>
          <p:cNvPr name="Freeform 7" id="7"/>
          <p:cNvSpPr/>
          <p:nvPr/>
        </p:nvSpPr>
        <p:spPr>
          <a:xfrm flipH="false" flipV="false" rot="674092">
            <a:off x="-3513169" y="8339629"/>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8" id="8"/>
          <p:cNvSpPr/>
          <p:nvPr/>
        </p:nvSpPr>
        <p:spPr>
          <a:xfrm flipH="true" flipV="true" rot="828919">
            <a:off x="1076036" y="-4819412"/>
            <a:ext cx="19149891" cy="6989710"/>
          </a:xfrm>
          <a:custGeom>
            <a:avLst/>
            <a:gdLst/>
            <a:ahLst/>
            <a:cxnLst/>
            <a:rect r="r" b="b" t="t" l="l"/>
            <a:pathLst>
              <a:path h="6989710" w="19149891">
                <a:moveTo>
                  <a:pt x="19149891" y="6989710"/>
                </a:moveTo>
                <a:lnTo>
                  <a:pt x="0" y="6989710"/>
                </a:lnTo>
                <a:lnTo>
                  <a:pt x="0" y="0"/>
                </a:lnTo>
                <a:lnTo>
                  <a:pt x="19149891" y="0"/>
                </a:lnTo>
                <a:lnTo>
                  <a:pt x="19149891" y="6989710"/>
                </a:lnTo>
                <a:close/>
              </a:path>
            </a:pathLst>
          </a:custGeom>
          <a:blipFill>
            <a:blip r:embed="rId2">
              <a:alphaModFix amt="43000"/>
            </a:blip>
            <a:stretch>
              <a:fillRect l="0" t="0" r="0" b="0"/>
            </a:stretch>
          </a:blipFill>
        </p:spPr>
      </p:sp>
      <p:grpSp>
        <p:nvGrpSpPr>
          <p:cNvPr name="Group 9" id="9"/>
          <p:cNvGrpSpPr/>
          <p:nvPr/>
        </p:nvGrpSpPr>
        <p:grpSpPr>
          <a:xfrm rot="0">
            <a:off x="12593764" y="4906218"/>
            <a:ext cx="3427871" cy="787875"/>
            <a:chOff x="0" y="0"/>
            <a:chExt cx="4570495" cy="1050500"/>
          </a:xfrm>
        </p:grpSpPr>
        <p:grpSp>
          <p:nvGrpSpPr>
            <p:cNvPr name="Group 10" id="10"/>
            <p:cNvGrpSpPr/>
            <p:nvPr/>
          </p:nvGrpSpPr>
          <p:grpSpPr>
            <a:xfrm rot="0">
              <a:off x="0" y="0"/>
              <a:ext cx="4570495" cy="1050500"/>
              <a:chOff x="0" y="0"/>
              <a:chExt cx="1768157" cy="406400"/>
            </a:xfrm>
          </p:grpSpPr>
          <p:sp>
            <p:nvSpPr>
              <p:cNvPr name="Freeform 11" id="11"/>
              <p:cNvSpPr/>
              <p:nvPr/>
            </p:nvSpPr>
            <p:spPr>
              <a:xfrm flipH="false" flipV="false" rot="0">
                <a:off x="0" y="0"/>
                <a:ext cx="1768157" cy="406400"/>
              </a:xfrm>
              <a:custGeom>
                <a:avLst/>
                <a:gdLst/>
                <a:ahLst/>
                <a:cxnLst/>
                <a:rect r="r" b="b" t="t" l="l"/>
                <a:pathLst>
                  <a:path h="406400" w="1768157">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2" id="12"/>
              <p:cNvSpPr txBox="true"/>
              <p:nvPr/>
            </p:nvSpPr>
            <p:spPr>
              <a:xfrm>
                <a:off x="0" y="-38100"/>
                <a:ext cx="1768157" cy="444500"/>
              </a:xfrm>
              <a:prstGeom prst="rect">
                <a:avLst/>
              </a:prstGeom>
            </p:spPr>
            <p:txBody>
              <a:bodyPr anchor="ctr" rtlCol="false" tIns="50800" lIns="50800" bIns="50800" rIns="50800"/>
              <a:lstStyle/>
              <a:p>
                <a:pPr algn="ctr">
                  <a:lnSpc>
                    <a:spcPts val="2083"/>
                  </a:lnSpc>
                </a:pPr>
              </a:p>
            </p:txBody>
          </p:sp>
        </p:grpSp>
        <p:sp>
          <p:nvSpPr>
            <p:cNvPr name="Freeform 13" id="13"/>
            <p:cNvSpPr/>
            <p:nvPr/>
          </p:nvSpPr>
          <p:spPr>
            <a:xfrm flipH="false" flipV="false" rot="0">
              <a:off x="3105087" y="435703"/>
              <a:ext cx="492779" cy="232950"/>
            </a:xfrm>
            <a:custGeom>
              <a:avLst/>
              <a:gdLst/>
              <a:ahLst/>
              <a:cxnLst/>
              <a:rect r="r" b="b" t="t" l="l"/>
              <a:pathLst>
                <a:path h="232950" w="492779">
                  <a:moveTo>
                    <a:pt x="0" y="0"/>
                  </a:moveTo>
                  <a:lnTo>
                    <a:pt x="492780" y="0"/>
                  </a:lnTo>
                  <a:lnTo>
                    <a:pt x="492780" y="232950"/>
                  </a:lnTo>
                  <a:lnTo>
                    <a:pt x="0" y="232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799410" y="397587"/>
              <a:ext cx="2025319" cy="356807"/>
            </a:xfrm>
            <a:prstGeom prst="rect">
              <a:avLst/>
            </a:prstGeom>
          </p:spPr>
          <p:txBody>
            <a:bodyPr anchor="t" rtlCol="false" tIns="0" lIns="0" bIns="0" rIns="0">
              <a:spAutoFit/>
            </a:bodyPr>
            <a:lstStyle/>
            <a:p>
              <a:pPr algn="l">
                <a:lnSpc>
                  <a:spcPts val="1897"/>
                </a:lnSpc>
              </a:pPr>
              <a:r>
                <a:rPr lang="en-US" sz="1997" b="true">
                  <a:solidFill>
                    <a:srgbClr val="FFFFFF"/>
                  </a:solidFill>
                  <a:latin typeface="DM Sans Bold"/>
                  <a:ea typeface="DM Sans Bold"/>
                  <a:cs typeface="DM Sans Bold"/>
                  <a:sym typeface="DM Sans Bold"/>
                </a:rPr>
                <a:t>next slide</a:t>
              </a:r>
            </a:p>
          </p:txBody>
        </p:sp>
      </p:grpSp>
      <p:sp>
        <p:nvSpPr>
          <p:cNvPr name="Freeform 15" id="15"/>
          <p:cNvSpPr/>
          <p:nvPr/>
        </p:nvSpPr>
        <p:spPr>
          <a:xfrm flipH="false" flipV="false" rot="0">
            <a:off x="2076543" y="1353701"/>
            <a:ext cx="822862" cy="822862"/>
          </a:xfrm>
          <a:custGeom>
            <a:avLst/>
            <a:gdLst/>
            <a:ahLst/>
            <a:cxnLst/>
            <a:rect r="r" b="b" t="t" l="l"/>
            <a:pathLst>
              <a:path h="822862" w="822862">
                <a:moveTo>
                  <a:pt x="0" y="0"/>
                </a:moveTo>
                <a:lnTo>
                  <a:pt x="822862" y="0"/>
                </a:lnTo>
                <a:lnTo>
                  <a:pt x="822862" y="822861"/>
                </a:lnTo>
                <a:lnTo>
                  <a:pt x="0" y="822861"/>
                </a:lnTo>
                <a:lnTo>
                  <a:pt x="0" y="0"/>
                </a:lnTo>
                <a:close/>
              </a:path>
            </a:pathLst>
          </a:custGeom>
          <a:blipFill>
            <a:blip r:embed="rId5"/>
            <a:stretch>
              <a:fillRect l="0" t="0" r="0" b="0"/>
            </a:stretch>
          </a:blipFill>
        </p:spPr>
      </p:sp>
      <p:sp>
        <p:nvSpPr>
          <p:cNvPr name="TextBox 16" id="16"/>
          <p:cNvSpPr txBox="true"/>
          <p:nvPr/>
        </p:nvSpPr>
        <p:spPr>
          <a:xfrm rot="0">
            <a:off x="3047841" y="1641043"/>
            <a:ext cx="4965726" cy="305327"/>
          </a:xfrm>
          <a:prstGeom prst="rect">
            <a:avLst/>
          </a:prstGeom>
        </p:spPr>
        <p:txBody>
          <a:bodyPr anchor="t" rtlCol="false" tIns="0" lIns="0" bIns="0" rIns="0">
            <a:spAutoFit/>
          </a:bodyPr>
          <a:lstStyle/>
          <a:p>
            <a:pPr algn="l">
              <a:lnSpc>
                <a:spcPts val="2267"/>
              </a:lnSpc>
            </a:pPr>
            <a:r>
              <a:rPr lang="en-US" sz="2386" b="true">
                <a:solidFill>
                  <a:srgbClr val="FFFFFF"/>
                </a:solidFill>
                <a:latin typeface="DM Sans Bold"/>
                <a:ea typeface="DM Sans Bold"/>
                <a:cs typeface="DM Sans Bold"/>
                <a:sym typeface="DM Sans Bold"/>
              </a:rPr>
              <a:t>Dinda Diyah Arifa - 3124500034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1132"/>
        </a:solidFill>
      </p:bgPr>
    </p:bg>
    <p:spTree>
      <p:nvGrpSpPr>
        <p:cNvPr id="1" name=""/>
        <p:cNvGrpSpPr/>
        <p:nvPr/>
      </p:nvGrpSpPr>
      <p:grpSpPr>
        <a:xfrm>
          <a:off x="0" y="0"/>
          <a:ext cx="0" cy="0"/>
          <a:chOff x="0" y="0"/>
          <a:chExt cx="0" cy="0"/>
        </a:xfrm>
      </p:grpSpPr>
      <p:grpSp>
        <p:nvGrpSpPr>
          <p:cNvPr name="Group 2" id="2"/>
          <p:cNvGrpSpPr/>
          <p:nvPr/>
        </p:nvGrpSpPr>
        <p:grpSpPr>
          <a:xfrm rot="0">
            <a:off x="9384897" y="-449529"/>
            <a:ext cx="11278086" cy="11590570"/>
            <a:chOff x="0" y="0"/>
            <a:chExt cx="1310453" cy="1346762"/>
          </a:xfrm>
        </p:grpSpPr>
        <p:sp>
          <p:nvSpPr>
            <p:cNvPr name="Freeform 3" id="3"/>
            <p:cNvSpPr/>
            <p:nvPr/>
          </p:nvSpPr>
          <p:spPr>
            <a:xfrm flipH="false" flipV="false" rot="0">
              <a:off x="0" y="0"/>
              <a:ext cx="1310453" cy="1346762"/>
            </a:xfrm>
            <a:custGeom>
              <a:avLst/>
              <a:gdLst/>
              <a:ahLst/>
              <a:cxnLst/>
              <a:rect r="r" b="b" t="t" l="l"/>
              <a:pathLst>
                <a:path h="1346762" w="1310453">
                  <a:moveTo>
                    <a:pt x="203200" y="0"/>
                  </a:moveTo>
                  <a:lnTo>
                    <a:pt x="1310453" y="0"/>
                  </a:lnTo>
                  <a:lnTo>
                    <a:pt x="1107253" y="1346762"/>
                  </a:lnTo>
                  <a:lnTo>
                    <a:pt x="0" y="1346762"/>
                  </a:lnTo>
                  <a:lnTo>
                    <a:pt x="203200" y="0"/>
                  </a:lnTo>
                  <a:close/>
                </a:path>
              </a:pathLst>
            </a:custGeom>
            <a:blipFill>
              <a:blip r:embed="rId2"/>
              <a:stretch>
                <a:fillRect l="-41351" t="0" r="-41351" b="0"/>
              </a:stretch>
            </a:blipFill>
            <a:ln w="295275" cap="sq">
              <a:gradFill>
                <a:gsLst>
                  <a:gs pos="0">
                    <a:srgbClr val="080C3D">
                      <a:alpha val="100000"/>
                    </a:srgbClr>
                  </a:gs>
                  <a:gs pos="100000">
                    <a:srgbClr val="2471B8">
                      <a:alpha val="100000"/>
                    </a:srgbClr>
                  </a:gs>
                </a:gsLst>
                <a:path path="circle">
                  <a:fillToRect l="0" r="100000" t="0" b="100000"/>
                </a:path>
                <a:tileRect r="0" l="-100000" b="0" t="-100000"/>
              </a:gradFill>
              <a:prstDash val="solid"/>
              <a:miter/>
            </a:ln>
          </p:spPr>
        </p:sp>
      </p:grpSp>
      <p:sp>
        <p:nvSpPr>
          <p:cNvPr name="TextBox 4" id="4"/>
          <p:cNvSpPr txBox="true"/>
          <p:nvPr/>
        </p:nvSpPr>
        <p:spPr>
          <a:xfrm rot="0">
            <a:off x="1462306" y="2315092"/>
            <a:ext cx="7922591" cy="1313798"/>
          </a:xfrm>
          <a:prstGeom prst="rect">
            <a:avLst/>
          </a:prstGeom>
        </p:spPr>
        <p:txBody>
          <a:bodyPr anchor="t" rtlCol="false" tIns="0" lIns="0" bIns="0" rIns="0">
            <a:spAutoFit/>
          </a:bodyPr>
          <a:lstStyle/>
          <a:p>
            <a:pPr algn="l">
              <a:lnSpc>
                <a:spcPts val="8929"/>
              </a:lnSpc>
            </a:pPr>
            <a:r>
              <a:rPr lang="en-US" sz="9499" b="true">
                <a:solidFill>
                  <a:srgbClr val="FFFFFF"/>
                </a:solidFill>
                <a:latin typeface="Telegraf Bold"/>
                <a:ea typeface="Telegraf Bold"/>
                <a:cs typeface="Telegraf Bold"/>
                <a:sym typeface="Telegraf Bold"/>
              </a:rPr>
              <a:t>Pendahuluan</a:t>
            </a:r>
          </a:p>
        </p:txBody>
      </p:sp>
      <p:sp>
        <p:nvSpPr>
          <p:cNvPr name="TextBox 5" id="5"/>
          <p:cNvSpPr txBox="true"/>
          <p:nvPr/>
        </p:nvSpPr>
        <p:spPr>
          <a:xfrm rot="0">
            <a:off x="1462306" y="4606996"/>
            <a:ext cx="7059656" cy="1508760"/>
          </a:xfrm>
          <a:prstGeom prst="rect">
            <a:avLst/>
          </a:prstGeom>
        </p:spPr>
        <p:txBody>
          <a:bodyPr anchor="t" rtlCol="false" tIns="0" lIns="0" bIns="0" rIns="0">
            <a:spAutoFit/>
          </a:bodyPr>
          <a:lstStyle/>
          <a:p>
            <a:pPr algn="just">
              <a:lnSpc>
                <a:spcPts val="2940"/>
              </a:lnSpc>
            </a:pPr>
            <a:r>
              <a:rPr lang="en-US" sz="2100">
                <a:solidFill>
                  <a:srgbClr val="FFFFFF"/>
                </a:solidFill>
                <a:latin typeface="Telegraf"/>
                <a:ea typeface="Telegraf"/>
                <a:cs typeface="Telegraf"/>
                <a:sym typeface="Telegraf"/>
              </a:rPr>
              <a:t>Intel memperkenalkan seri </a:t>
            </a:r>
            <a:r>
              <a:rPr lang="en-US" b="true" sz="2100">
                <a:solidFill>
                  <a:srgbClr val="FFFFFF"/>
                </a:solidFill>
                <a:latin typeface="Telegraf Bold"/>
                <a:ea typeface="Telegraf Bold"/>
                <a:cs typeface="Telegraf Bold"/>
                <a:sym typeface="Telegraf Bold"/>
              </a:rPr>
              <a:t>Core Ultra </a:t>
            </a:r>
            <a:r>
              <a:rPr lang="en-US" sz="2100">
                <a:solidFill>
                  <a:srgbClr val="FFFFFF"/>
                </a:solidFill>
                <a:latin typeface="Telegraf"/>
                <a:ea typeface="Telegraf"/>
                <a:cs typeface="Telegraf"/>
                <a:sym typeface="Telegraf"/>
              </a:rPr>
              <a:t> sebagai pengganti seri Core i tradisional. Processor ini dirancang khusus untuk laptop modern. Fokus utamanya pada efisensi daya, performa tinggi, dan kecerdasan buatan.</a:t>
            </a:r>
          </a:p>
        </p:txBody>
      </p:sp>
      <p:grpSp>
        <p:nvGrpSpPr>
          <p:cNvPr name="Group 6" id="6"/>
          <p:cNvGrpSpPr/>
          <p:nvPr/>
        </p:nvGrpSpPr>
        <p:grpSpPr>
          <a:xfrm rot="0">
            <a:off x="1462306" y="7173031"/>
            <a:ext cx="3427871" cy="787875"/>
            <a:chOff x="0" y="0"/>
            <a:chExt cx="4570495" cy="1050500"/>
          </a:xfrm>
        </p:grpSpPr>
        <p:grpSp>
          <p:nvGrpSpPr>
            <p:cNvPr name="Group 7" id="7"/>
            <p:cNvGrpSpPr/>
            <p:nvPr/>
          </p:nvGrpSpPr>
          <p:grpSpPr>
            <a:xfrm rot="0">
              <a:off x="0" y="0"/>
              <a:ext cx="4570495" cy="1050500"/>
              <a:chOff x="0" y="0"/>
              <a:chExt cx="1768157" cy="406400"/>
            </a:xfrm>
          </p:grpSpPr>
          <p:sp>
            <p:nvSpPr>
              <p:cNvPr name="Freeform 8" id="8"/>
              <p:cNvSpPr/>
              <p:nvPr/>
            </p:nvSpPr>
            <p:spPr>
              <a:xfrm flipH="false" flipV="false" rot="0">
                <a:off x="0" y="0"/>
                <a:ext cx="1768157" cy="406400"/>
              </a:xfrm>
              <a:custGeom>
                <a:avLst/>
                <a:gdLst/>
                <a:ahLst/>
                <a:cxnLst/>
                <a:rect r="r" b="b" t="t" l="l"/>
                <a:pathLst>
                  <a:path h="406400" w="1768157">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9" id="9"/>
              <p:cNvSpPr txBox="true"/>
              <p:nvPr/>
            </p:nvSpPr>
            <p:spPr>
              <a:xfrm>
                <a:off x="0" y="-38100"/>
                <a:ext cx="1768157" cy="444500"/>
              </a:xfrm>
              <a:prstGeom prst="rect">
                <a:avLst/>
              </a:prstGeom>
            </p:spPr>
            <p:txBody>
              <a:bodyPr anchor="ctr" rtlCol="false" tIns="50800" lIns="50800" bIns="50800" rIns="50800"/>
              <a:lstStyle/>
              <a:p>
                <a:pPr algn="ctr">
                  <a:lnSpc>
                    <a:spcPts val="2083"/>
                  </a:lnSpc>
                </a:pPr>
              </a:p>
            </p:txBody>
          </p:sp>
        </p:grpSp>
        <p:sp>
          <p:nvSpPr>
            <p:cNvPr name="Freeform 10" id="10"/>
            <p:cNvSpPr/>
            <p:nvPr/>
          </p:nvSpPr>
          <p:spPr>
            <a:xfrm flipH="false" flipV="false" rot="0">
              <a:off x="3105087" y="435703"/>
              <a:ext cx="492779" cy="232950"/>
            </a:xfrm>
            <a:custGeom>
              <a:avLst/>
              <a:gdLst/>
              <a:ahLst/>
              <a:cxnLst/>
              <a:rect r="r" b="b" t="t" l="l"/>
              <a:pathLst>
                <a:path h="232950" w="492779">
                  <a:moveTo>
                    <a:pt x="0" y="0"/>
                  </a:moveTo>
                  <a:lnTo>
                    <a:pt x="492780" y="0"/>
                  </a:lnTo>
                  <a:lnTo>
                    <a:pt x="492780" y="232950"/>
                  </a:lnTo>
                  <a:lnTo>
                    <a:pt x="0" y="232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799410" y="397587"/>
              <a:ext cx="2025319" cy="356807"/>
            </a:xfrm>
            <a:prstGeom prst="rect">
              <a:avLst/>
            </a:prstGeom>
          </p:spPr>
          <p:txBody>
            <a:bodyPr anchor="t" rtlCol="false" tIns="0" lIns="0" bIns="0" rIns="0">
              <a:spAutoFit/>
            </a:bodyPr>
            <a:lstStyle/>
            <a:p>
              <a:pPr algn="l">
                <a:lnSpc>
                  <a:spcPts val="1897"/>
                </a:lnSpc>
              </a:pPr>
              <a:r>
                <a:rPr lang="en-US" sz="1997" b="true">
                  <a:solidFill>
                    <a:srgbClr val="FFFFFF"/>
                  </a:solidFill>
                  <a:latin typeface="DM Sans Bold"/>
                  <a:ea typeface="DM Sans Bold"/>
                  <a:cs typeface="DM Sans Bold"/>
                  <a:sym typeface="DM Sans Bold"/>
                </a:rPr>
                <a:t>next slide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21818" y="524991"/>
            <a:ext cx="17244364" cy="9237019"/>
            <a:chOff x="0" y="0"/>
            <a:chExt cx="4541726" cy="2432795"/>
          </a:xfrm>
        </p:grpSpPr>
        <p:sp>
          <p:nvSpPr>
            <p:cNvPr name="Freeform 4" id="4"/>
            <p:cNvSpPr/>
            <p:nvPr/>
          </p:nvSpPr>
          <p:spPr>
            <a:xfrm flipH="false" flipV="false" rot="0">
              <a:off x="0" y="0"/>
              <a:ext cx="4541725" cy="2432795"/>
            </a:xfrm>
            <a:custGeom>
              <a:avLst/>
              <a:gdLst/>
              <a:ahLst/>
              <a:cxnLst/>
              <a:rect r="r" b="b" t="t" l="l"/>
              <a:pathLst>
                <a:path h="2432795" w="4541725">
                  <a:moveTo>
                    <a:pt x="4381706" y="0"/>
                  </a:moveTo>
                  <a:lnTo>
                    <a:pt x="160020" y="0"/>
                  </a:lnTo>
                  <a:lnTo>
                    <a:pt x="0" y="160020"/>
                  </a:lnTo>
                  <a:lnTo>
                    <a:pt x="0" y="2272775"/>
                  </a:lnTo>
                  <a:lnTo>
                    <a:pt x="160020" y="2432795"/>
                  </a:lnTo>
                  <a:lnTo>
                    <a:pt x="4381706" y="2432795"/>
                  </a:lnTo>
                  <a:lnTo>
                    <a:pt x="4541725" y="2272775"/>
                  </a:lnTo>
                  <a:lnTo>
                    <a:pt x="4541725" y="160020"/>
                  </a:lnTo>
                  <a:lnTo>
                    <a:pt x="4381706" y="0"/>
                  </a:lnTo>
                  <a:close/>
                </a:path>
              </a:pathLst>
            </a:custGeom>
            <a:solidFill>
              <a:srgbClr val="75B2E9">
                <a:alpha val="24706"/>
              </a:srgbClr>
            </a:solidFill>
          </p:spPr>
        </p:sp>
        <p:sp>
          <p:nvSpPr>
            <p:cNvPr name="TextBox 5" id="5"/>
            <p:cNvSpPr txBox="true"/>
            <p:nvPr/>
          </p:nvSpPr>
          <p:spPr>
            <a:xfrm>
              <a:off x="63500" y="25400"/>
              <a:ext cx="4414726" cy="234389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21818" y="524991"/>
            <a:ext cx="17244364" cy="9237019"/>
            <a:chOff x="0" y="0"/>
            <a:chExt cx="4541726" cy="2432795"/>
          </a:xfrm>
        </p:grpSpPr>
        <p:sp>
          <p:nvSpPr>
            <p:cNvPr name="Freeform 7" id="7"/>
            <p:cNvSpPr/>
            <p:nvPr/>
          </p:nvSpPr>
          <p:spPr>
            <a:xfrm flipH="false" flipV="false" rot="0">
              <a:off x="0" y="0"/>
              <a:ext cx="4541725" cy="2432795"/>
            </a:xfrm>
            <a:custGeom>
              <a:avLst/>
              <a:gdLst/>
              <a:ahLst/>
              <a:cxnLst/>
              <a:rect r="r" b="b" t="t" l="l"/>
              <a:pathLst>
                <a:path h="2432795" w="4541725">
                  <a:moveTo>
                    <a:pt x="4381706" y="0"/>
                  </a:moveTo>
                  <a:lnTo>
                    <a:pt x="160020" y="0"/>
                  </a:lnTo>
                  <a:lnTo>
                    <a:pt x="0" y="160020"/>
                  </a:lnTo>
                  <a:lnTo>
                    <a:pt x="0" y="2272775"/>
                  </a:lnTo>
                  <a:lnTo>
                    <a:pt x="160020" y="2432795"/>
                  </a:lnTo>
                  <a:lnTo>
                    <a:pt x="4381706" y="2432795"/>
                  </a:lnTo>
                  <a:lnTo>
                    <a:pt x="4541725" y="2272775"/>
                  </a:lnTo>
                  <a:lnTo>
                    <a:pt x="4541725" y="160020"/>
                  </a:lnTo>
                  <a:lnTo>
                    <a:pt x="4381706" y="0"/>
                  </a:lnTo>
                  <a:close/>
                </a:path>
              </a:pathLst>
            </a:custGeom>
            <a:solidFill>
              <a:srgbClr val="000000">
                <a:alpha val="0"/>
              </a:srgbClr>
            </a:solidFill>
            <a:ln w="47625" cap="sq">
              <a:gradFill>
                <a:gsLst>
                  <a:gs pos="0">
                    <a:srgbClr val="2471B8">
                      <a:alpha val="100000"/>
                    </a:srgbClr>
                  </a:gs>
                  <a:gs pos="100000">
                    <a:srgbClr val="080C3D">
                      <a:alpha val="100000"/>
                    </a:srgbClr>
                  </a:gs>
                </a:gsLst>
                <a:path path="circle">
                  <a:fillToRect l="0" r="100000" t="0" b="100000"/>
                </a:path>
                <a:tileRect r="0" l="-100000" b="0" t="-100000"/>
              </a:gradFill>
              <a:prstDash val="solid"/>
              <a:miter/>
            </a:ln>
          </p:spPr>
        </p:sp>
        <p:sp>
          <p:nvSpPr>
            <p:cNvPr name="TextBox 8" id="8"/>
            <p:cNvSpPr txBox="true"/>
            <p:nvPr/>
          </p:nvSpPr>
          <p:spPr>
            <a:xfrm>
              <a:off x="63500" y="25400"/>
              <a:ext cx="4414726" cy="234389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656319" y="3032365"/>
            <a:ext cx="10975363" cy="1137921"/>
          </a:xfrm>
          <a:prstGeom prst="rect">
            <a:avLst/>
          </a:prstGeom>
        </p:spPr>
        <p:txBody>
          <a:bodyPr anchor="t" rtlCol="false" tIns="0" lIns="0" bIns="0" rIns="0">
            <a:spAutoFit/>
          </a:bodyPr>
          <a:lstStyle/>
          <a:p>
            <a:pPr algn="ctr">
              <a:lnSpc>
                <a:spcPts val="7840"/>
              </a:lnSpc>
            </a:pPr>
            <a:r>
              <a:rPr lang="en-US" b="true" sz="8000">
                <a:solidFill>
                  <a:srgbClr val="FFFFFF"/>
                </a:solidFill>
                <a:latin typeface="Telegraf Bold"/>
                <a:ea typeface="Telegraf Bold"/>
                <a:cs typeface="Telegraf Bold"/>
                <a:sym typeface="Telegraf Bold"/>
              </a:rPr>
              <a:t>Apa itu Core Ultra?</a:t>
            </a:r>
          </a:p>
        </p:txBody>
      </p:sp>
      <p:sp>
        <p:nvSpPr>
          <p:cNvPr name="TextBox 10" id="10"/>
          <p:cNvSpPr txBox="true"/>
          <p:nvPr/>
        </p:nvSpPr>
        <p:spPr>
          <a:xfrm rot="0">
            <a:off x="3967464" y="4536758"/>
            <a:ext cx="10353072" cy="1137285"/>
          </a:xfrm>
          <a:prstGeom prst="rect">
            <a:avLst/>
          </a:prstGeom>
        </p:spPr>
        <p:txBody>
          <a:bodyPr anchor="t" rtlCol="false" tIns="0" lIns="0" bIns="0" rIns="0">
            <a:spAutoFit/>
          </a:bodyPr>
          <a:lstStyle/>
          <a:p>
            <a:pPr algn="ctr">
              <a:lnSpc>
                <a:spcPts val="2940"/>
              </a:lnSpc>
            </a:pPr>
            <a:r>
              <a:rPr lang="en-US" sz="2100">
                <a:solidFill>
                  <a:srgbClr val="FFFFFF"/>
                </a:solidFill>
                <a:latin typeface="Telegraf"/>
                <a:ea typeface="Telegraf"/>
                <a:cs typeface="Telegraf"/>
                <a:sym typeface="Telegraf"/>
              </a:rPr>
              <a:t>Core Ultra adalah prosesor lebih baru yang dibuat oleh Intel. Dirilis pada Desember 2023, prosesor ini ditargetkan serta dirancang untuk memenuhi kebutuhan pengguna yang menginginkan kinerja tinggi dengan efisiensi daya yang lebih baik..</a:t>
            </a:r>
          </a:p>
        </p:txBody>
      </p:sp>
      <p:grpSp>
        <p:nvGrpSpPr>
          <p:cNvPr name="Group 11" id="11"/>
          <p:cNvGrpSpPr/>
          <p:nvPr/>
        </p:nvGrpSpPr>
        <p:grpSpPr>
          <a:xfrm rot="0">
            <a:off x="7430064" y="6112192"/>
            <a:ext cx="3427871" cy="787875"/>
            <a:chOff x="0" y="0"/>
            <a:chExt cx="4570495" cy="1050500"/>
          </a:xfrm>
        </p:grpSpPr>
        <p:grpSp>
          <p:nvGrpSpPr>
            <p:cNvPr name="Group 12" id="12"/>
            <p:cNvGrpSpPr/>
            <p:nvPr/>
          </p:nvGrpSpPr>
          <p:grpSpPr>
            <a:xfrm rot="0">
              <a:off x="0" y="0"/>
              <a:ext cx="4570495" cy="1050500"/>
              <a:chOff x="0" y="0"/>
              <a:chExt cx="1768157" cy="406400"/>
            </a:xfrm>
          </p:grpSpPr>
          <p:sp>
            <p:nvSpPr>
              <p:cNvPr name="Freeform 13" id="13"/>
              <p:cNvSpPr/>
              <p:nvPr/>
            </p:nvSpPr>
            <p:spPr>
              <a:xfrm flipH="false" flipV="false" rot="0">
                <a:off x="0" y="0"/>
                <a:ext cx="1768157" cy="406400"/>
              </a:xfrm>
              <a:custGeom>
                <a:avLst/>
                <a:gdLst/>
                <a:ahLst/>
                <a:cxnLst/>
                <a:rect r="r" b="b" t="t" l="l"/>
                <a:pathLst>
                  <a:path h="406400" w="1768157">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4" id="14"/>
              <p:cNvSpPr txBox="true"/>
              <p:nvPr/>
            </p:nvSpPr>
            <p:spPr>
              <a:xfrm>
                <a:off x="0" y="-38100"/>
                <a:ext cx="1768157" cy="444500"/>
              </a:xfrm>
              <a:prstGeom prst="rect">
                <a:avLst/>
              </a:prstGeom>
            </p:spPr>
            <p:txBody>
              <a:bodyPr anchor="ctr" rtlCol="false" tIns="50800" lIns="50800" bIns="50800" rIns="50800"/>
              <a:lstStyle/>
              <a:p>
                <a:pPr algn="ctr">
                  <a:lnSpc>
                    <a:spcPts val="2083"/>
                  </a:lnSpc>
                </a:pPr>
              </a:p>
            </p:txBody>
          </p:sp>
        </p:grpSp>
        <p:sp>
          <p:nvSpPr>
            <p:cNvPr name="Freeform 15" id="15"/>
            <p:cNvSpPr/>
            <p:nvPr/>
          </p:nvSpPr>
          <p:spPr>
            <a:xfrm flipH="false" flipV="false" rot="0">
              <a:off x="3105087" y="435703"/>
              <a:ext cx="492779" cy="232950"/>
            </a:xfrm>
            <a:custGeom>
              <a:avLst/>
              <a:gdLst/>
              <a:ahLst/>
              <a:cxnLst/>
              <a:rect r="r" b="b" t="t" l="l"/>
              <a:pathLst>
                <a:path h="232950" w="492779">
                  <a:moveTo>
                    <a:pt x="0" y="0"/>
                  </a:moveTo>
                  <a:lnTo>
                    <a:pt x="492780" y="0"/>
                  </a:lnTo>
                  <a:lnTo>
                    <a:pt x="492780" y="232950"/>
                  </a:lnTo>
                  <a:lnTo>
                    <a:pt x="0" y="232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799410" y="397587"/>
              <a:ext cx="2025319" cy="356807"/>
            </a:xfrm>
            <a:prstGeom prst="rect">
              <a:avLst/>
            </a:prstGeom>
          </p:spPr>
          <p:txBody>
            <a:bodyPr anchor="t" rtlCol="false" tIns="0" lIns="0" bIns="0" rIns="0">
              <a:spAutoFit/>
            </a:bodyPr>
            <a:lstStyle/>
            <a:p>
              <a:pPr algn="l">
                <a:lnSpc>
                  <a:spcPts val="1897"/>
                </a:lnSpc>
              </a:pPr>
              <a:r>
                <a:rPr lang="en-US" sz="1997" b="true">
                  <a:solidFill>
                    <a:srgbClr val="FFFFFF"/>
                  </a:solidFill>
                  <a:latin typeface="DM Sans Bold"/>
                  <a:ea typeface="DM Sans Bold"/>
                  <a:cs typeface="DM Sans Bold"/>
                  <a:sym typeface="DM Sans Bold"/>
                </a:rPr>
                <a:t>next slide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1670180">
            <a:off x="-7448383" y="6792145"/>
            <a:ext cx="19149891" cy="6989710"/>
          </a:xfrm>
          <a:custGeom>
            <a:avLst/>
            <a:gdLst/>
            <a:ahLst/>
            <a:cxnLst/>
            <a:rect r="r" b="b" t="t" l="l"/>
            <a:pathLst>
              <a:path h="6989710" w="19149891">
                <a:moveTo>
                  <a:pt x="19149891" y="0"/>
                </a:moveTo>
                <a:lnTo>
                  <a:pt x="0" y="0"/>
                </a:lnTo>
                <a:lnTo>
                  <a:pt x="0" y="6989710"/>
                </a:lnTo>
                <a:lnTo>
                  <a:pt x="19149891" y="6989710"/>
                </a:lnTo>
                <a:lnTo>
                  <a:pt x="19149891"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grpSp>
        <p:nvGrpSpPr>
          <p:cNvPr name="Group 4" id="4"/>
          <p:cNvGrpSpPr/>
          <p:nvPr/>
        </p:nvGrpSpPr>
        <p:grpSpPr>
          <a:xfrm rot="0">
            <a:off x="1066667" y="8470425"/>
            <a:ext cx="3427871" cy="787875"/>
            <a:chOff x="0" y="0"/>
            <a:chExt cx="1768157" cy="406400"/>
          </a:xfrm>
        </p:grpSpPr>
        <p:sp>
          <p:nvSpPr>
            <p:cNvPr name="Freeform 5" id="5"/>
            <p:cNvSpPr/>
            <p:nvPr/>
          </p:nvSpPr>
          <p:spPr>
            <a:xfrm flipH="false" flipV="false" rot="0">
              <a:off x="0" y="0"/>
              <a:ext cx="1768157" cy="406400"/>
            </a:xfrm>
            <a:custGeom>
              <a:avLst/>
              <a:gdLst/>
              <a:ahLst/>
              <a:cxnLst/>
              <a:rect r="r" b="b" t="t" l="l"/>
              <a:pathLst>
                <a:path h="406400" w="1768157">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6" id="6"/>
            <p:cNvSpPr txBox="true"/>
            <p:nvPr/>
          </p:nvSpPr>
          <p:spPr>
            <a:xfrm>
              <a:off x="0" y="-38100"/>
              <a:ext cx="1768157" cy="444500"/>
            </a:xfrm>
            <a:prstGeom prst="rect">
              <a:avLst/>
            </a:prstGeom>
          </p:spPr>
          <p:txBody>
            <a:bodyPr anchor="ctr" rtlCol="false" tIns="50800" lIns="50800" bIns="50800" rIns="50800"/>
            <a:lstStyle/>
            <a:p>
              <a:pPr algn="ctr">
                <a:lnSpc>
                  <a:spcPts val="2083"/>
                </a:lnSpc>
              </a:pPr>
            </a:p>
          </p:txBody>
        </p:sp>
      </p:grpSp>
      <p:sp>
        <p:nvSpPr>
          <p:cNvPr name="Freeform 7" id="7"/>
          <p:cNvSpPr/>
          <p:nvPr/>
        </p:nvSpPr>
        <p:spPr>
          <a:xfrm flipH="false" flipV="false" rot="0">
            <a:off x="3395483" y="8797202"/>
            <a:ext cx="369584" cy="174713"/>
          </a:xfrm>
          <a:custGeom>
            <a:avLst/>
            <a:gdLst/>
            <a:ahLst/>
            <a:cxnLst/>
            <a:rect r="r" b="b" t="t" l="l"/>
            <a:pathLst>
              <a:path h="174713" w="369584">
                <a:moveTo>
                  <a:pt x="0" y="0"/>
                </a:moveTo>
                <a:lnTo>
                  <a:pt x="369584" y="0"/>
                </a:lnTo>
                <a:lnTo>
                  <a:pt x="369584" y="174713"/>
                </a:lnTo>
                <a:lnTo>
                  <a:pt x="0" y="1747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205856" y="3758617"/>
            <a:ext cx="2119792" cy="487221"/>
            <a:chOff x="0" y="0"/>
            <a:chExt cx="1768157" cy="406400"/>
          </a:xfrm>
        </p:grpSpPr>
        <p:sp>
          <p:nvSpPr>
            <p:cNvPr name="Freeform 9" id="9"/>
            <p:cNvSpPr/>
            <p:nvPr/>
          </p:nvSpPr>
          <p:spPr>
            <a:xfrm flipH="false" flipV="false" rot="0">
              <a:off x="0" y="0"/>
              <a:ext cx="1768157" cy="406400"/>
            </a:xfrm>
            <a:custGeom>
              <a:avLst/>
              <a:gdLst/>
              <a:ahLst/>
              <a:cxnLst/>
              <a:rect r="r" b="b" t="t" l="l"/>
              <a:pathLst>
                <a:path h="406400" w="1768157">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0" id="10"/>
            <p:cNvSpPr txBox="true"/>
            <p:nvPr/>
          </p:nvSpPr>
          <p:spPr>
            <a:xfrm>
              <a:off x="0" y="-38100"/>
              <a:ext cx="1768157" cy="444500"/>
            </a:xfrm>
            <a:prstGeom prst="rect">
              <a:avLst/>
            </a:prstGeom>
          </p:spPr>
          <p:txBody>
            <a:bodyPr anchor="ctr" rtlCol="false" tIns="50800" lIns="50800" bIns="50800" rIns="50800"/>
            <a:lstStyle/>
            <a:p>
              <a:pPr algn="ctr">
                <a:lnSpc>
                  <a:spcPts val="2083"/>
                </a:lnSpc>
              </a:pPr>
            </a:p>
          </p:txBody>
        </p:sp>
      </p:grpSp>
      <p:grpSp>
        <p:nvGrpSpPr>
          <p:cNvPr name="Group 11" id="11"/>
          <p:cNvGrpSpPr/>
          <p:nvPr/>
        </p:nvGrpSpPr>
        <p:grpSpPr>
          <a:xfrm rot="0">
            <a:off x="3942223" y="3768142"/>
            <a:ext cx="2119792" cy="487221"/>
            <a:chOff x="0" y="0"/>
            <a:chExt cx="1768157" cy="406400"/>
          </a:xfrm>
        </p:grpSpPr>
        <p:sp>
          <p:nvSpPr>
            <p:cNvPr name="Freeform 12" id="12"/>
            <p:cNvSpPr/>
            <p:nvPr/>
          </p:nvSpPr>
          <p:spPr>
            <a:xfrm flipH="false" flipV="false" rot="0">
              <a:off x="0" y="0"/>
              <a:ext cx="1768157" cy="406400"/>
            </a:xfrm>
            <a:custGeom>
              <a:avLst/>
              <a:gdLst/>
              <a:ahLst/>
              <a:cxnLst/>
              <a:rect r="r" b="b" t="t" l="l"/>
              <a:pathLst>
                <a:path h="406400" w="1768157">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3" id="13"/>
            <p:cNvSpPr txBox="true"/>
            <p:nvPr/>
          </p:nvSpPr>
          <p:spPr>
            <a:xfrm>
              <a:off x="0" y="-38100"/>
              <a:ext cx="1768157" cy="444500"/>
            </a:xfrm>
            <a:prstGeom prst="rect">
              <a:avLst/>
            </a:prstGeom>
          </p:spPr>
          <p:txBody>
            <a:bodyPr anchor="ctr" rtlCol="false" tIns="50800" lIns="50800" bIns="50800" rIns="50800"/>
            <a:lstStyle/>
            <a:p>
              <a:pPr algn="ctr">
                <a:lnSpc>
                  <a:spcPts val="2083"/>
                </a:lnSpc>
              </a:pPr>
            </a:p>
          </p:txBody>
        </p:sp>
      </p:grpSp>
      <p:sp>
        <p:nvSpPr>
          <p:cNvPr name="Freeform 14" id="14"/>
          <p:cNvSpPr/>
          <p:nvPr/>
        </p:nvSpPr>
        <p:spPr>
          <a:xfrm flipH="false" flipV="false" rot="0">
            <a:off x="1733227" y="2484788"/>
            <a:ext cx="1090501" cy="1090501"/>
          </a:xfrm>
          <a:custGeom>
            <a:avLst/>
            <a:gdLst/>
            <a:ahLst/>
            <a:cxnLst/>
            <a:rect r="r" b="b" t="t" l="l"/>
            <a:pathLst>
              <a:path h="1090501" w="1090501">
                <a:moveTo>
                  <a:pt x="0" y="0"/>
                </a:moveTo>
                <a:lnTo>
                  <a:pt x="1090501" y="0"/>
                </a:lnTo>
                <a:lnTo>
                  <a:pt x="1090501" y="1090501"/>
                </a:lnTo>
                <a:lnTo>
                  <a:pt x="0" y="1090501"/>
                </a:lnTo>
                <a:lnTo>
                  <a:pt x="0" y="0"/>
                </a:lnTo>
                <a:close/>
              </a:path>
            </a:pathLst>
          </a:custGeom>
          <a:blipFill>
            <a:blip r:embed="rId5"/>
            <a:stretch>
              <a:fillRect l="0" t="0" r="0" b="0"/>
            </a:stretch>
          </a:blipFill>
        </p:spPr>
      </p:sp>
      <p:sp>
        <p:nvSpPr>
          <p:cNvPr name="Freeform 15" id="15"/>
          <p:cNvSpPr/>
          <p:nvPr/>
        </p:nvSpPr>
        <p:spPr>
          <a:xfrm flipH="false" flipV="false" rot="0">
            <a:off x="4460503" y="2484788"/>
            <a:ext cx="1083231" cy="1090501"/>
          </a:xfrm>
          <a:custGeom>
            <a:avLst/>
            <a:gdLst/>
            <a:ahLst/>
            <a:cxnLst/>
            <a:rect r="r" b="b" t="t" l="l"/>
            <a:pathLst>
              <a:path h="1090501" w="1083231">
                <a:moveTo>
                  <a:pt x="0" y="0"/>
                </a:moveTo>
                <a:lnTo>
                  <a:pt x="1083231" y="0"/>
                </a:lnTo>
                <a:lnTo>
                  <a:pt x="1083231" y="1090501"/>
                </a:lnTo>
                <a:lnTo>
                  <a:pt x="0" y="1090501"/>
                </a:lnTo>
                <a:lnTo>
                  <a:pt x="0" y="0"/>
                </a:lnTo>
                <a:close/>
              </a:path>
            </a:pathLst>
          </a:custGeom>
          <a:blipFill>
            <a:blip r:embed="rId6"/>
            <a:stretch>
              <a:fillRect l="0" t="0" r="0" b="0"/>
            </a:stretch>
          </a:blipFill>
        </p:spPr>
      </p:sp>
      <p:sp>
        <p:nvSpPr>
          <p:cNvPr name="Freeform 16" id="16"/>
          <p:cNvSpPr/>
          <p:nvPr/>
        </p:nvSpPr>
        <p:spPr>
          <a:xfrm flipH="false" flipV="false" rot="0">
            <a:off x="7182034" y="2484788"/>
            <a:ext cx="1090501" cy="1090501"/>
          </a:xfrm>
          <a:custGeom>
            <a:avLst/>
            <a:gdLst/>
            <a:ahLst/>
            <a:cxnLst/>
            <a:rect r="r" b="b" t="t" l="l"/>
            <a:pathLst>
              <a:path h="1090501" w="1090501">
                <a:moveTo>
                  <a:pt x="0" y="0"/>
                </a:moveTo>
                <a:lnTo>
                  <a:pt x="1090501" y="0"/>
                </a:lnTo>
                <a:lnTo>
                  <a:pt x="1090501" y="1090501"/>
                </a:lnTo>
                <a:lnTo>
                  <a:pt x="0" y="1090501"/>
                </a:lnTo>
                <a:lnTo>
                  <a:pt x="0" y="0"/>
                </a:lnTo>
                <a:close/>
              </a:path>
            </a:pathLst>
          </a:custGeom>
          <a:blipFill>
            <a:blip r:embed="rId7"/>
            <a:stretch>
              <a:fillRect l="0" t="0" r="0" b="0"/>
            </a:stretch>
          </a:blipFill>
        </p:spPr>
      </p:sp>
      <p:grpSp>
        <p:nvGrpSpPr>
          <p:cNvPr name="Group 17" id="17"/>
          <p:cNvGrpSpPr/>
          <p:nvPr/>
        </p:nvGrpSpPr>
        <p:grpSpPr>
          <a:xfrm rot="0">
            <a:off x="6680874" y="3768142"/>
            <a:ext cx="2119792" cy="487221"/>
            <a:chOff x="0" y="0"/>
            <a:chExt cx="1768157" cy="406400"/>
          </a:xfrm>
        </p:grpSpPr>
        <p:sp>
          <p:nvSpPr>
            <p:cNvPr name="Freeform 18" id="18"/>
            <p:cNvSpPr/>
            <p:nvPr/>
          </p:nvSpPr>
          <p:spPr>
            <a:xfrm flipH="false" flipV="false" rot="0">
              <a:off x="0" y="0"/>
              <a:ext cx="1768157" cy="406400"/>
            </a:xfrm>
            <a:custGeom>
              <a:avLst/>
              <a:gdLst/>
              <a:ahLst/>
              <a:cxnLst/>
              <a:rect r="r" b="b" t="t" l="l"/>
              <a:pathLst>
                <a:path h="406400" w="1768157">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9" id="19"/>
            <p:cNvSpPr txBox="true"/>
            <p:nvPr/>
          </p:nvSpPr>
          <p:spPr>
            <a:xfrm>
              <a:off x="0" y="-38100"/>
              <a:ext cx="1768157" cy="444500"/>
            </a:xfrm>
            <a:prstGeom prst="rect">
              <a:avLst/>
            </a:prstGeom>
          </p:spPr>
          <p:txBody>
            <a:bodyPr anchor="ctr" rtlCol="false" tIns="50800" lIns="50800" bIns="50800" rIns="50800"/>
            <a:lstStyle/>
            <a:p>
              <a:pPr algn="ctr">
                <a:lnSpc>
                  <a:spcPts val="2083"/>
                </a:lnSpc>
              </a:pPr>
            </a:p>
          </p:txBody>
        </p:sp>
      </p:grpSp>
      <p:graphicFrame>
        <p:nvGraphicFramePr>
          <p:cNvPr name="Table 20" id="20"/>
          <p:cNvGraphicFramePr>
            <a:graphicFrameLocks noGrp="true"/>
          </p:cNvGraphicFramePr>
          <p:nvPr/>
        </p:nvGraphicFramePr>
        <p:xfrm>
          <a:off x="8871151" y="6546375"/>
          <a:ext cx="8306114" cy="1924050"/>
        </p:xfrm>
        <a:graphic>
          <a:graphicData uri="http://schemas.openxmlformats.org/drawingml/2006/table">
            <a:tbl>
              <a:tblPr/>
              <a:tblGrid>
                <a:gridCol w="4374452"/>
                <a:gridCol w="3931663"/>
              </a:tblGrid>
              <a:tr h="699655">
                <a:tc>
                  <a:txBody>
                    <a:bodyPr anchor="t" rtlCol="false"/>
                    <a:lstStyle/>
                    <a:p>
                      <a:pPr algn="ctr">
                        <a:lnSpc>
                          <a:spcPts val="2083"/>
                        </a:lnSpc>
                        <a:defRPr/>
                      </a:pPr>
                      <a:r>
                        <a:rPr lang="en-US" sz="1488" b="true">
                          <a:solidFill>
                            <a:srgbClr val="FFFFFF"/>
                          </a:solidFill>
                          <a:latin typeface="HK Modular"/>
                          <a:ea typeface="HK Modular"/>
                          <a:cs typeface="HK Modular"/>
                          <a:sym typeface="HK Modular"/>
                        </a:rPr>
                        <a:t>V SERIES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C317D"/>
                    </a:solidFill>
                  </a:tcPr>
                </a:tc>
                <a:tc>
                  <a:txBody>
                    <a:bodyPr anchor="t" rtlCol="false"/>
                    <a:lstStyle/>
                    <a:p>
                      <a:pPr algn="ctr">
                        <a:lnSpc>
                          <a:spcPts val="2083"/>
                        </a:lnSpc>
                        <a:defRPr/>
                      </a:pPr>
                      <a:r>
                        <a:rPr lang="en-US" sz="1488" b="true">
                          <a:solidFill>
                            <a:srgbClr val="FFFFFF"/>
                          </a:solidFill>
                          <a:latin typeface="HK Modular"/>
                          <a:ea typeface="HK Modular"/>
                          <a:cs typeface="HK Modular"/>
                          <a:sym typeface="HK Modular"/>
                        </a:rPr>
                        <a:t>h SERIES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0C317D"/>
                    </a:solidFill>
                  </a:tcPr>
                </a:tc>
              </a:tr>
              <a:tr h="1224395">
                <a:tc>
                  <a:txBody>
                    <a:bodyPr anchor="t" rtlCol="false"/>
                    <a:lstStyle/>
                    <a:p>
                      <a:pPr algn="ctr">
                        <a:lnSpc>
                          <a:spcPts val="2083"/>
                        </a:lnSpc>
                        <a:defRPr/>
                      </a:pPr>
                      <a:r>
                        <a:rPr lang="en-US" sz="1488">
                          <a:solidFill>
                            <a:srgbClr val="FFFFFF"/>
                          </a:solidFill>
                          <a:latin typeface="HK Modular"/>
                          <a:ea typeface="HK Modular"/>
                          <a:cs typeface="HK Modular"/>
                          <a:sym typeface="HK Modular"/>
                        </a:rPr>
                        <a:t>V Series: Untuk efisiensi dan mobilitas (baterai tahan lama, suhu rendah).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083"/>
                        </a:lnSpc>
                        <a:defRPr/>
                      </a:pPr>
                      <a:r>
                        <a:rPr lang="en-US" sz="1488">
                          <a:solidFill>
                            <a:srgbClr val="FFFFFF"/>
                          </a:solidFill>
                          <a:latin typeface="HK Modular"/>
                          <a:ea typeface="HK Modular"/>
                          <a:cs typeface="HK Modular"/>
                          <a:sym typeface="HK Modular"/>
                        </a:rPr>
                        <a:t>Untuk performa tinggi (lebih cepat, tapi boros daya dan panas).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21" id="21"/>
          <p:cNvSpPr txBox="true"/>
          <p:nvPr/>
        </p:nvSpPr>
        <p:spPr>
          <a:xfrm rot="0">
            <a:off x="1666224" y="8780522"/>
            <a:ext cx="1518989" cy="255699"/>
          </a:xfrm>
          <a:prstGeom prst="rect">
            <a:avLst/>
          </a:prstGeom>
        </p:spPr>
        <p:txBody>
          <a:bodyPr anchor="t" rtlCol="false" tIns="0" lIns="0" bIns="0" rIns="0">
            <a:spAutoFit/>
          </a:bodyPr>
          <a:lstStyle/>
          <a:p>
            <a:pPr algn="l">
              <a:lnSpc>
                <a:spcPts val="1897"/>
              </a:lnSpc>
            </a:pPr>
            <a:r>
              <a:rPr lang="en-US" sz="1997" b="true">
                <a:solidFill>
                  <a:srgbClr val="FFFFFF"/>
                </a:solidFill>
                <a:latin typeface="DM Sans Bold"/>
                <a:ea typeface="DM Sans Bold"/>
                <a:cs typeface="DM Sans Bold"/>
                <a:sym typeface="DM Sans Bold"/>
              </a:rPr>
              <a:t>next slide</a:t>
            </a:r>
          </a:p>
        </p:txBody>
      </p:sp>
      <p:sp>
        <p:nvSpPr>
          <p:cNvPr name="TextBox 22" id="22"/>
          <p:cNvSpPr txBox="true"/>
          <p:nvPr/>
        </p:nvSpPr>
        <p:spPr>
          <a:xfrm rot="0">
            <a:off x="1028700" y="1152525"/>
            <a:ext cx="7949121" cy="610583"/>
          </a:xfrm>
          <a:prstGeom prst="rect">
            <a:avLst/>
          </a:prstGeom>
        </p:spPr>
        <p:txBody>
          <a:bodyPr anchor="t" rtlCol="false" tIns="0" lIns="0" bIns="0" rIns="0">
            <a:spAutoFit/>
          </a:bodyPr>
          <a:lstStyle/>
          <a:p>
            <a:pPr algn="ctr">
              <a:lnSpc>
                <a:spcPts val="4597"/>
              </a:lnSpc>
            </a:pPr>
            <a:r>
              <a:rPr lang="en-US" sz="4839" b="true">
                <a:solidFill>
                  <a:srgbClr val="FFFFFF"/>
                </a:solidFill>
                <a:latin typeface="Montserrat Semi-Bold"/>
                <a:ea typeface="Montserrat Semi-Bold"/>
                <a:cs typeface="Montserrat Semi-Bold"/>
                <a:sym typeface="Montserrat Semi-Bold"/>
              </a:rPr>
              <a:t>Varian Utama Core Ultra</a:t>
            </a:r>
          </a:p>
        </p:txBody>
      </p:sp>
      <p:sp>
        <p:nvSpPr>
          <p:cNvPr name="TextBox 23" id="23"/>
          <p:cNvSpPr txBox="true"/>
          <p:nvPr/>
        </p:nvSpPr>
        <p:spPr>
          <a:xfrm rot="0">
            <a:off x="1300887" y="3917915"/>
            <a:ext cx="1929729" cy="216249"/>
          </a:xfrm>
          <a:prstGeom prst="rect">
            <a:avLst/>
          </a:prstGeom>
        </p:spPr>
        <p:txBody>
          <a:bodyPr anchor="t" rtlCol="false" tIns="0" lIns="0" bIns="0" rIns="0">
            <a:spAutoFit/>
          </a:bodyPr>
          <a:lstStyle/>
          <a:p>
            <a:pPr algn="ctr">
              <a:lnSpc>
                <a:spcPts val="1681"/>
              </a:lnSpc>
            </a:pPr>
            <a:r>
              <a:rPr lang="en-US" b="true" sz="1769">
                <a:solidFill>
                  <a:srgbClr val="36E9FD"/>
                </a:solidFill>
                <a:latin typeface="Montserrat Semi-Bold"/>
                <a:ea typeface="Montserrat Semi-Bold"/>
                <a:cs typeface="Montserrat Semi-Bold"/>
                <a:sym typeface="Montserrat Semi-Bold"/>
              </a:rPr>
              <a:t>CORE ULTRA 5</a:t>
            </a:r>
          </a:p>
        </p:txBody>
      </p:sp>
      <p:sp>
        <p:nvSpPr>
          <p:cNvPr name="TextBox 24" id="24"/>
          <p:cNvSpPr txBox="true"/>
          <p:nvPr/>
        </p:nvSpPr>
        <p:spPr>
          <a:xfrm rot="0">
            <a:off x="1167889" y="4429165"/>
            <a:ext cx="2195726" cy="714335"/>
          </a:xfrm>
          <a:prstGeom prst="rect">
            <a:avLst/>
          </a:prstGeom>
        </p:spPr>
        <p:txBody>
          <a:bodyPr anchor="t" rtlCol="false" tIns="0" lIns="0" bIns="0" rIns="0">
            <a:spAutoFit/>
          </a:bodyPr>
          <a:lstStyle/>
          <a:p>
            <a:pPr algn="ctr">
              <a:lnSpc>
                <a:spcPts val="1894"/>
              </a:lnSpc>
            </a:pPr>
            <a:r>
              <a:rPr lang="en-US" sz="1468" i="true">
                <a:solidFill>
                  <a:srgbClr val="FFFFFF"/>
                </a:solidFill>
                <a:latin typeface="Raleway Italics"/>
                <a:ea typeface="Raleway Italics"/>
                <a:cs typeface="Raleway Italics"/>
                <a:sym typeface="Raleway Italics"/>
              </a:rPr>
              <a:t>Entry-level dengan keseimbangan efisiensi dan performa.</a:t>
            </a:r>
          </a:p>
        </p:txBody>
      </p:sp>
      <p:sp>
        <p:nvSpPr>
          <p:cNvPr name="TextBox 25" id="25"/>
          <p:cNvSpPr txBox="true"/>
          <p:nvPr/>
        </p:nvSpPr>
        <p:spPr>
          <a:xfrm rot="0">
            <a:off x="4037254" y="3917915"/>
            <a:ext cx="1929729" cy="216249"/>
          </a:xfrm>
          <a:prstGeom prst="rect">
            <a:avLst/>
          </a:prstGeom>
        </p:spPr>
        <p:txBody>
          <a:bodyPr anchor="t" rtlCol="false" tIns="0" lIns="0" bIns="0" rIns="0">
            <a:spAutoFit/>
          </a:bodyPr>
          <a:lstStyle/>
          <a:p>
            <a:pPr algn="ctr">
              <a:lnSpc>
                <a:spcPts val="1681"/>
              </a:lnSpc>
            </a:pPr>
            <a:r>
              <a:rPr lang="en-US" b="true" sz="1769">
                <a:solidFill>
                  <a:srgbClr val="36E9FD"/>
                </a:solidFill>
                <a:latin typeface="Montserrat Semi-Bold"/>
                <a:ea typeface="Montserrat Semi-Bold"/>
                <a:cs typeface="Montserrat Semi-Bold"/>
                <a:sym typeface="Montserrat Semi-Bold"/>
              </a:rPr>
              <a:t>CORE ULTRA 7</a:t>
            </a:r>
          </a:p>
        </p:txBody>
      </p:sp>
      <p:sp>
        <p:nvSpPr>
          <p:cNvPr name="TextBox 26" id="26"/>
          <p:cNvSpPr txBox="true"/>
          <p:nvPr/>
        </p:nvSpPr>
        <p:spPr>
          <a:xfrm rot="0">
            <a:off x="3904256" y="4429165"/>
            <a:ext cx="2195726" cy="714335"/>
          </a:xfrm>
          <a:prstGeom prst="rect">
            <a:avLst/>
          </a:prstGeom>
        </p:spPr>
        <p:txBody>
          <a:bodyPr anchor="t" rtlCol="false" tIns="0" lIns="0" bIns="0" rIns="0">
            <a:spAutoFit/>
          </a:bodyPr>
          <a:lstStyle/>
          <a:p>
            <a:pPr algn="ctr">
              <a:lnSpc>
                <a:spcPts val="1894"/>
              </a:lnSpc>
            </a:pPr>
            <a:r>
              <a:rPr lang="en-US" sz="1468" i="true">
                <a:solidFill>
                  <a:srgbClr val="FFFFFF"/>
                </a:solidFill>
                <a:latin typeface="Raleway Italics"/>
                <a:ea typeface="Raleway Italics"/>
                <a:cs typeface="Raleway Italics"/>
                <a:sym typeface="Raleway Italics"/>
              </a:rPr>
              <a:t> Mid-range dengan peningkatan clock speed dan grafis.</a:t>
            </a:r>
          </a:p>
        </p:txBody>
      </p:sp>
      <p:sp>
        <p:nvSpPr>
          <p:cNvPr name="TextBox 27" id="27"/>
          <p:cNvSpPr txBox="true"/>
          <p:nvPr/>
        </p:nvSpPr>
        <p:spPr>
          <a:xfrm rot="0">
            <a:off x="6775905" y="3917915"/>
            <a:ext cx="1929729" cy="216249"/>
          </a:xfrm>
          <a:prstGeom prst="rect">
            <a:avLst/>
          </a:prstGeom>
        </p:spPr>
        <p:txBody>
          <a:bodyPr anchor="t" rtlCol="false" tIns="0" lIns="0" bIns="0" rIns="0">
            <a:spAutoFit/>
          </a:bodyPr>
          <a:lstStyle/>
          <a:p>
            <a:pPr algn="ctr">
              <a:lnSpc>
                <a:spcPts val="1681"/>
              </a:lnSpc>
            </a:pPr>
            <a:r>
              <a:rPr lang="en-US" b="true" sz="1769">
                <a:solidFill>
                  <a:srgbClr val="36E9FD"/>
                </a:solidFill>
                <a:latin typeface="Montserrat Semi-Bold"/>
                <a:ea typeface="Montserrat Semi-Bold"/>
                <a:cs typeface="Montserrat Semi-Bold"/>
                <a:sym typeface="Montserrat Semi-Bold"/>
              </a:rPr>
              <a:t>CORE ULTRA 9</a:t>
            </a:r>
          </a:p>
        </p:txBody>
      </p:sp>
      <p:sp>
        <p:nvSpPr>
          <p:cNvPr name="TextBox 28" id="28"/>
          <p:cNvSpPr txBox="true"/>
          <p:nvPr/>
        </p:nvSpPr>
        <p:spPr>
          <a:xfrm rot="0">
            <a:off x="6642907" y="4429165"/>
            <a:ext cx="2195726" cy="714335"/>
          </a:xfrm>
          <a:prstGeom prst="rect">
            <a:avLst/>
          </a:prstGeom>
        </p:spPr>
        <p:txBody>
          <a:bodyPr anchor="t" rtlCol="false" tIns="0" lIns="0" bIns="0" rIns="0">
            <a:spAutoFit/>
          </a:bodyPr>
          <a:lstStyle/>
          <a:p>
            <a:pPr algn="ctr">
              <a:lnSpc>
                <a:spcPts val="1894"/>
              </a:lnSpc>
            </a:pPr>
            <a:r>
              <a:rPr lang="en-US" sz="1468" i="true">
                <a:solidFill>
                  <a:srgbClr val="FFFFFF"/>
                </a:solidFill>
                <a:latin typeface="Raleway Italics"/>
                <a:ea typeface="Raleway Italics"/>
                <a:cs typeface="Raleway Italics"/>
                <a:sym typeface="Raleway Italics"/>
              </a:rPr>
              <a:t>High-end dengan performa maksimal untuk tugas berat.</a:t>
            </a:r>
          </a:p>
        </p:txBody>
      </p:sp>
      <p:sp>
        <p:nvSpPr>
          <p:cNvPr name="TextBox 29" id="29"/>
          <p:cNvSpPr txBox="true"/>
          <p:nvPr/>
        </p:nvSpPr>
        <p:spPr>
          <a:xfrm rot="0">
            <a:off x="8789116" y="5457062"/>
            <a:ext cx="8470184" cy="610583"/>
          </a:xfrm>
          <a:prstGeom prst="rect">
            <a:avLst/>
          </a:prstGeom>
        </p:spPr>
        <p:txBody>
          <a:bodyPr anchor="t" rtlCol="false" tIns="0" lIns="0" bIns="0" rIns="0">
            <a:spAutoFit/>
          </a:bodyPr>
          <a:lstStyle/>
          <a:p>
            <a:pPr algn="ctr">
              <a:lnSpc>
                <a:spcPts val="4597"/>
              </a:lnSpc>
            </a:pPr>
            <a:r>
              <a:rPr lang="en-US" sz="4839" b="true">
                <a:solidFill>
                  <a:srgbClr val="FFFFFF"/>
                </a:solidFill>
                <a:latin typeface="Montserrat Semi-Bold"/>
                <a:ea typeface="Montserrat Semi-Bold"/>
                <a:cs typeface="Montserrat Semi-Bold"/>
                <a:sym typeface="Montserrat Semi-Bold"/>
              </a:rPr>
              <a:t>Jenis Chip Core Ultra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2A64">
                <a:alpha val="100000"/>
              </a:srgbClr>
            </a:gs>
            <a:gs pos="100000">
              <a:srgbClr val="414C9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82744">
            <a:off x="-7131080" y="7650374"/>
            <a:ext cx="19149891" cy="6989710"/>
          </a:xfrm>
          <a:custGeom>
            <a:avLst/>
            <a:gdLst/>
            <a:ahLst/>
            <a:cxnLst/>
            <a:rect r="r" b="b" t="t" l="l"/>
            <a:pathLst>
              <a:path h="6989710" w="19149891">
                <a:moveTo>
                  <a:pt x="0" y="0"/>
                </a:moveTo>
                <a:lnTo>
                  <a:pt x="19149891" y="0"/>
                </a:lnTo>
                <a:lnTo>
                  <a:pt x="19149891" y="6989710"/>
                </a:lnTo>
                <a:lnTo>
                  <a:pt x="0" y="6989710"/>
                </a:lnTo>
                <a:lnTo>
                  <a:pt x="0" y="0"/>
                </a:lnTo>
                <a:close/>
              </a:path>
            </a:pathLst>
          </a:custGeom>
          <a:blipFill>
            <a:blip r:embed="rId2">
              <a:alphaModFix amt="80000"/>
            </a:blip>
            <a:stretch>
              <a:fillRect l="0" t="0" r="0" b="0"/>
            </a:stretch>
          </a:blipFill>
        </p:spPr>
      </p:sp>
      <p:sp>
        <p:nvSpPr>
          <p:cNvPr name="Freeform 3" id="3"/>
          <p:cNvSpPr/>
          <p:nvPr/>
        </p:nvSpPr>
        <p:spPr>
          <a:xfrm flipH="false" flipV="true" rot="1572293">
            <a:off x="3960635" y="-5525403"/>
            <a:ext cx="19149891" cy="6989710"/>
          </a:xfrm>
          <a:custGeom>
            <a:avLst/>
            <a:gdLst/>
            <a:ahLst/>
            <a:cxnLst/>
            <a:rect r="r" b="b" t="t" l="l"/>
            <a:pathLst>
              <a:path h="6989710" w="19149891">
                <a:moveTo>
                  <a:pt x="0" y="6989711"/>
                </a:moveTo>
                <a:lnTo>
                  <a:pt x="19149891" y="6989711"/>
                </a:lnTo>
                <a:lnTo>
                  <a:pt x="19149891" y="0"/>
                </a:lnTo>
                <a:lnTo>
                  <a:pt x="0" y="0"/>
                </a:lnTo>
                <a:lnTo>
                  <a:pt x="0" y="6989711"/>
                </a:lnTo>
                <a:close/>
              </a:path>
            </a:pathLst>
          </a:custGeom>
          <a:blipFill>
            <a:blip r:embed="rId2">
              <a:alphaModFix amt="80000"/>
            </a:blip>
            <a:stretch>
              <a:fillRect l="0" t="0" r="0" b="0"/>
            </a:stretch>
          </a:blipFill>
        </p:spPr>
      </p:sp>
      <p:grpSp>
        <p:nvGrpSpPr>
          <p:cNvPr name="Group 4" id="4"/>
          <p:cNvGrpSpPr/>
          <p:nvPr/>
        </p:nvGrpSpPr>
        <p:grpSpPr>
          <a:xfrm rot="0">
            <a:off x="13831429" y="8864362"/>
            <a:ext cx="3427871" cy="787875"/>
            <a:chOff x="0" y="0"/>
            <a:chExt cx="1768157" cy="406400"/>
          </a:xfrm>
        </p:grpSpPr>
        <p:sp>
          <p:nvSpPr>
            <p:cNvPr name="Freeform 5" id="5"/>
            <p:cNvSpPr/>
            <p:nvPr/>
          </p:nvSpPr>
          <p:spPr>
            <a:xfrm flipH="false" flipV="false" rot="0">
              <a:off x="0" y="0"/>
              <a:ext cx="1768157" cy="406400"/>
            </a:xfrm>
            <a:custGeom>
              <a:avLst/>
              <a:gdLst/>
              <a:ahLst/>
              <a:cxnLst/>
              <a:rect r="r" b="b" t="t" l="l"/>
              <a:pathLst>
                <a:path h="406400" w="1768157">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6" id="6"/>
            <p:cNvSpPr txBox="true"/>
            <p:nvPr/>
          </p:nvSpPr>
          <p:spPr>
            <a:xfrm>
              <a:off x="0" y="-38100"/>
              <a:ext cx="1768157" cy="444500"/>
            </a:xfrm>
            <a:prstGeom prst="rect">
              <a:avLst/>
            </a:prstGeom>
          </p:spPr>
          <p:txBody>
            <a:bodyPr anchor="ctr" rtlCol="false" tIns="50800" lIns="50800" bIns="50800" rIns="50800"/>
            <a:lstStyle/>
            <a:p>
              <a:pPr algn="ctr">
                <a:lnSpc>
                  <a:spcPts val="2083"/>
                </a:lnSpc>
              </a:pPr>
            </a:p>
          </p:txBody>
        </p:sp>
      </p:grpSp>
      <p:sp>
        <p:nvSpPr>
          <p:cNvPr name="Freeform 7" id="7"/>
          <p:cNvSpPr/>
          <p:nvPr/>
        </p:nvSpPr>
        <p:spPr>
          <a:xfrm flipH="false" flipV="false" rot="0">
            <a:off x="16160244" y="9191140"/>
            <a:ext cx="369584" cy="174713"/>
          </a:xfrm>
          <a:custGeom>
            <a:avLst/>
            <a:gdLst/>
            <a:ahLst/>
            <a:cxnLst/>
            <a:rect r="r" b="b" t="t" l="l"/>
            <a:pathLst>
              <a:path h="174713" w="369584">
                <a:moveTo>
                  <a:pt x="0" y="0"/>
                </a:moveTo>
                <a:lnTo>
                  <a:pt x="369585" y="0"/>
                </a:lnTo>
                <a:lnTo>
                  <a:pt x="369585" y="174712"/>
                </a:lnTo>
                <a:lnTo>
                  <a:pt x="0" y="174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8" id="8"/>
          <p:cNvGraphicFramePr>
            <a:graphicFrameLocks noGrp="true"/>
          </p:cNvGraphicFramePr>
          <p:nvPr/>
        </p:nvGraphicFramePr>
        <p:xfrm>
          <a:off x="1028700" y="3327321"/>
          <a:ext cx="16230600" cy="5194493"/>
        </p:xfrm>
        <a:graphic>
          <a:graphicData uri="http://schemas.openxmlformats.org/drawingml/2006/table">
            <a:tbl>
              <a:tblPr/>
              <a:tblGrid>
                <a:gridCol w="8115300"/>
                <a:gridCol w="8115300"/>
              </a:tblGrid>
              <a:tr h="913498">
                <a:tc>
                  <a:txBody>
                    <a:bodyPr anchor="t" rtlCol="false"/>
                    <a:lstStyle/>
                    <a:p>
                      <a:pPr algn="ctr">
                        <a:lnSpc>
                          <a:spcPts val="3623"/>
                        </a:lnSpc>
                        <a:defRPr/>
                      </a:pPr>
                      <a:r>
                        <a:rPr lang="en-US" sz="2588" b="true">
                          <a:solidFill>
                            <a:srgbClr val="FFFFFF"/>
                          </a:solidFill>
                          <a:latin typeface="HK Modular"/>
                          <a:ea typeface="HK Modular"/>
                          <a:cs typeface="HK Modular"/>
                          <a:sym typeface="HK Modular"/>
                        </a:rPr>
                        <a:t>V SERIES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080C3D">
                            <a:alpha val="100000"/>
                          </a:srgbClr>
                        </a:gs>
                        <a:gs pos="100000">
                          <a:srgbClr val="2471B8">
                            <a:alpha val="100000"/>
                          </a:srgbClr>
                        </a:gs>
                      </a:gsLst>
                      <a:path path="circle">
                        <a:fillToRect l="0" r="100000" t="0" b="100000"/>
                      </a:path>
                      <a:tileRect r="0" l="-100000" b="0" t="-100000"/>
                    </a:gradFill>
                  </a:tcPr>
                </a:tc>
                <a:tc>
                  <a:txBody>
                    <a:bodyPr anchor="t" rtlCol="false"/>
                    <a:lstStyle/>
                    <a:p>
                      <a:pPr algn="ctr">
                        <a:lnSpc>
                          <a:spcPts val="3623"/>
                        </a:lnSpc>
                        <a:defRPr/>
                      </a:pPr>
                      <a:r>
                        <a:rPr lang="en-US" sz="2588" b="true">
                          <a:solidFill>
                            <a:srgbClr val="FFFFFF"/>
                          </a:solidFill>
                          <a:latin typeface="HK Modular"/>
                          <a:ea typeface="HK Modular"/>
                          <a:cs typeface="HK Modular"/>
                          <a:sym typeface="HK Modular"/>
                        </a:rPr>
                        <a:t>h SERIES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gradFill rotWithShape="true">
                      <a:gsLst>
                        <a:gs pos="0">
                          <a:srgbClr val="080C3D">
                            <a:alpha val="100000"/>
                          </a:srgbClr>
                        </a:gs>
                        <a:gs pos="100000">
                          <a:srgbClr val="2471B8">
                            <a:alpha val="100000"/>
                          </a:srgbClr>
                        </a:gs>
                      </a:gsLst>
                      <a:path path="circle">
                        <a:fillToRect l="0" r="100000" t="0" b="100000"/>
                      </a:path>
                      <a:tileRect r="0" l="-100000" b="0" t="-100000"/>
                    </a:gradFill>
                  </a:tcPr>
                </a:tc>
              </a:tr>
              <a:tr h="1297909">
                <a:tc>
                  <a:txBody>
                    <a:bodyPr anchor="t" rtlCol="false"/>
                    <a:lstStyle/>
                    <a:p>
                      <a:pPr algn="ctr">
                        <a:lnSpc>
                          <a:spcPts val="3359"/>
                        </a:lnSpc>
                        <a:defRPr/>
                      </a:pPr>
                      <a:r>
                        <a:rPr lang="en-US" sz="2400" b="true">
                          <a:solidFill>
                            <a:srgbClr val="FFFFFF"/>
                          </a:solidFill>
                          <a:latin typeface="DM Sans Bold"/>
                          <a:ea typeface="DM Sans Bold"/>
                          <a:cs typeface="DM Sans Bold"/>
                          <a:sym typeface="DM Sans Bold"/>
                        </a:rPr>
                        <a:t>Dirancang untuk laptop tipis dan ringan.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400" b="true">
                          <a:solidFill>
                            <a:srgbClr val="FFFFFF"/>
                          </a:solidFill>
                          <a:latin typeface="DM Sans Bold"/>
                          <a:ea typeface="DM Sans Bold"/>
                          <a:cs typeface="DM Sans Bold"/>
                          <a:sym typeface="DM Sans Bold"/>
                        </a:rPr>
                        <a:t>Didesain untuk laptop performa tinggi.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04972">
                <a:tc>
                  <a:txBody>
                    <a:bodyPr anchor="t" rtlCol="false"/>
                    <a:lstStyle/>
                    <a:p>
                      <a:pPr algn="ctr">
                        <a:lnSpc>
                          <a:spcPts val="3359"/>
                        </a:lnSpc>
                        <a:defRPr/>
                      </a:pPr>
                      <a:r>
                        <a:rPr lang="en-US" sz="2400" b="true">
                          <a:solidFill>
                            <a:srgbClr val="FFFFFF"/>
                          </a:solidFill>
                          <a:latin typeface="DM Sans Bold"/>
                          <a:ea typeface="DM Sans Bold"/>
                          <a:cs typeface="DM Sans Bold"/>
                          <a:sym typeface="DM Sans Bold"/>
                        </a:rPr>
                        <a:t>Fokus pada daya tahan baterai dan suhu rendah.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400" b="true">
                          <a:solidFill>
                            <a:srgbClr val="FFFFFF"/>
                          </a:solidFill>
                          <a:latin typeface="DM Sans Bold"/>
                          <a:ea typeface="DM Sans Bold"/>
                          <a:cs typeface="DM Sans Bold"/>
                          <a:sym typeface="DM Sans Bold"/>
                        </a:rPr>
                        <a:t>Menyasar pengguna gaming, content creator, dan aplikasi berat.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678114">
                <a:tc>
                  <a:txBody>
                    <a:bodyPr anchor="t" rtlCol="false"/>
                    <a:lstStyle/>
                    <a:p>
                      <a:pPr algn="ctr">
                        <a:lnSpc>
                          <a:spcPts val="3359"/>
                        </a:lnSpc>
                        <a:defRPr/>
                      </a:pPr>
                      <a:r>
                        <a:rPr lang="en-US" sz="2400" b="true">
                          <a:solidFill>
                            <a:srgbClr val="FFFFFF"/>
                          </a:solidFill>
                          <a:latin typeface="DM Sans Bold"/>
                          <a:ea typeface="DM Sans Bold"/>
                          <a:cs typeface="DM Sans Bold"/>
                          <a:sym typeface="DM Sans Bold"/>
                        </a:rPr>
                        <a:t>Cocok untuk pekerjaan harian, mobile work, dan efisiensi daya tinggi.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400" b="true">
                          <a:solidFill>
                            <a:srgbClr val="FFFFFF"/>
                          </a:solidFill>
                          <a:latin typeface="DM Sans Bold"/>
                          <a:ea typeface="DM Sans Bold"/>
                          <a:cs typeface="DM Sans Bold"/>
                          <a:sym typeface="DM Sans Bold"/>
                        </a:rPr>
                        <a:t>Memiliki lebih banyak core, clock speed tinggi, namun lebih panas dan boros daya.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9" id="9"/>
          <p:cNvSpPr txBox="true"/>
          <p:nvPr/>
        </p:nvSpPr>
        <p:spPr>
          <a:xfrm rot="0">
            <a:off x="14430986" y="9174459"/>
            <a:ext cx="1518989" cy="255699"/>
          </a:xfrm>
          <a:prstGeom prst="rect">
            <a:avLst/>
          </a:prstGeom>
        </p:spPr>
        <p:txBody>
          <a:bodyPr anchor="t" rtlCol="false" tIns="0" lIns="0" bIns="0" rIns="0">
            <a:spAutoFit/>
          </a:bodyPr>
          <a:lstStyle/>
          <a:p>
            <a:pPr algn="l">
              <a:lnSpc>
                <a:spcPts val="1897"/>
              </a:lnSpc>
            </a:pPr>
            <a:r>
              <a:rPr lang="en-US" sz="1997" b="true">
                <a:solidFill>
                  <a:srgbClr val="FFFFFF"/>
                </a:solidFill>
                <a:latin typeface="DM Sans Bold"/>
                <a:ea typeface="DM Sans Bold"/>
                <a:cs typeface="DM Sans Bold"/>
                <a:sym typeface="DM Sans Bold"/>
              </a:rPr>
              <a:t>next slide</a:t>
            </a:r>
          </a:p>
        </p:txBody>
      </p:sp>
      <p:sp>
        <p:nvSpPr>
          <p:cNvPr name="TextBox 10" id="10"/>
          <p:cNvSpPr txBox="true"/>
          <p:nvPr/>
        </p:nvSpPr>
        <p:spPr>
          <a:xfrm rot="0">
            <a:off x="2555541" y="1200150"/>
            <a:ext cx="13176918" cy="1784623"/>
          </a:xfrm>
          <a:prstGeom prst="rect">
            <a:avLst/>
          </a:prstGeom>
        </p:spPr>
        <p:txBody>
          <a:bodyPr anchor="t" rtlCol="false" tIns="0" lIns="0" bIns="0" rIns="0">
            <a:spAutoFit/>
          </a:bodyPr>
          <a:lstStyle/>
          <a:p>
            <a:pPr algn="ctr">
              <a:lnSpc>
                <a:spcPts val="6837"/>
              </a:lnSpc>
            </a:pPr>
            <a:r>
              <a:rPr lang="en-US" sz="7197" b="true">
                <a:solidFill>
                  <a:srgbClr val="FFFFFF"/>
                </a:solidFill>
                <a:latin typeface="Montserrat Semi-Bold"/>
                <a:ea typeface="Montserrat Semi-Bold"/>
                <a:cs typeface="Montserrat Semi-Bold"/>
                <a:sym typeface="Montserrat Semi-Bold"/>
              </a:rPr>
              <a:t>Perbedaan V Series dan H Series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1132"/>
        </a:solidFill>
      </p:bgPr>
    </p:bg>
    <p:spTree>
      <p:nvGrpSpPr>
        <p:cNvPr id="1" name=""/>
        <p:cNvGrpSpPr/>
        <p:nvPr/>
      </p:nvGrpSpPr>
      <p:grpSpPr>
        <a:xfrm>
          <a:off x="0" y="0"/>
          <a:ext cx="0" cy="0"/>
          <a:chOff x="0" y="0"/>
          <a:chExt cx="0" cy="0"/>
        </a:xfrm>
      </p:grpSpPr>
      <p:sp>
        <p:nvSpPr>
          <p:cNvPr name="Freeform 2" id="2"/>
          <p:cNvSpPr/>
          <p:nvPr/>
        </p:nvSpPr>
        <p:spPr>
          <a:xfrm flipH="false" flipV="false" rot="0">
            <a:off x="-640464" y="4154927"/>
            <a:ext cx="19568928" cy="8347107"/>
          </a:xfrm>
          <a:custGeom>
            <a:avLst/>
            <a:gdLst/>
            <a:ahLst/>
            <a:cxnLst/>
            <a:rect r="r" b="b" t="t" l="l"/>
            <a:pathLst>
              <a:path h="8347107" w="19568928">
                <a:moveTo>
                  <a:pt x="0" y="0"/>
                </a:moveTo>
                <a:lnTo>
                  <a:pt x="19568928" y="0"/>
                </a:lnTo>
                <a:lnTo>
                  <a:pt x="19568928" y="8347106"/>
                </a:lnTo>
                <a:lnTo>
                  <a:pt x="0" y="8347106"/>
                </a:lnTo>
                <a:lnTo>
                  <a:pt x="0" y="0"/>
                </a:lnTo>
                <a:close/>
              </a:path>
            </a:pathLst>
          </a:custGeom>
          <a:blipFill>
            <a:blip r:embed="rId2">
              <a:extLst>
                <a:ext uri="{96DAC541-7B7A-43D3-8B79-37D633B846F1}">
                  <asvg:svgBlip xmlns:asvg="http://schemas.microsoft.com/office/drawing/2016/SVG/main" r:embed="rId3"/>
                </a:ext>
              </a:extLst>
            </a:blip>
            <a:stretch>
              <a:fillRect l="0" t="0" r="0" b="-90535"/>
            </a:stretch>
          </a:blipFill>
        </p:spPr>
      </p:sp>
      <p:sp>
        <p:nvSpPr>
          <p:cNvPr name="TextBox 3" id="3"/>
          <p:cNvSpPr txBox="true"/>
          <p:nvPr/>
        </p:nvSpPr>
        <p:spPr>
          <a:xfrm rot="0">
            <a:off x="1570863" y="1171575"/>
            <a:ext cx="15052348" cy="1304291"/>
          </a:xfrm>
          <a:prstGeom prst="rect">
            <a:avLst/>
          </a:prstGeom>
        </p:spPr>
        <p:txBody>
          <a:bodyPr anchor="t" rtlCol="false" tIns="0" lIns="0" bIns="0" rIns="0">
            <a:spAutoFit/>
          </a:bodyPr>
          <a:lstStyle/>
          <a:p>
            <a:pPr algn="ctr">
              <a:lnSpc>
                <a:spcPts val="8930"/>
              </a:lnSpc>
            </a:pPr>
            <a:r>
              <a:rPr lang="en-US" b="true" sz="9500">
                <a:solidFill>
                  <a:srgbClr val="FFFFFF"/>
                </a:solidFill>
                <a:latin typeface="Telegraf Bold"/>
                <a:ea typeface="Telegraf Bold"/>
                <a:cs typeface="Telegraf Bold"/>
                <a:sym typeface="Telegraf Bold"/>
              </a:rPr>
              <a:t>Fitur Utama Core Ultra</a:t>
            </a:r>
          </a:p>
        </p:txBody>
      </p:sp>
      <p:sp>
        <p:nvSpPr>
          <p:cNvPr name="TextBox 4" id="4"/>
          <p:cNvSpPr txBox="true"/>
          <p:nvPr/>
        </p:nvSpPr>
        <p:spPr>
          <a:xfrm rot="0">
            <a:off x="1028700" y="3944467"/>
            <a:ext cx="4532180" cy="864213"/>
          </a:xfrm>
          <a:prstGeom prst="rect">
            <a:avLst/>
          </a:prstGeom>
        </p:spPr>
        <p:txBody>
          <a:bodyPr anchor="t" rtlCol="false" tIns="0" lIns="0" bIns="0" rIns="0">
            <a:spAutoFit/>
          </a:bodyPr>
          <a:lstStyle/>
          <a:p>
            <a:pPr algn="ctr">
              <a:lnSpc>
                <a:spcPts val="3235"/>
              </a:lnSpc>
            </a:pPr>
            <a:r>
              <a:rPr lang="en-US" b="true" sz="2741">
                <a:solidFill>
                  <a:srgbClr val="FFFFFF"/>
                </a:solidFill>
                <a:latin typeface="Telegraf Bold"/>
                <a:ea typeface="Telegraf Bold"/>
                <a:cs typeface="Telegraf Bold"/>
                <a:sym typeface="Telegraf Bold"/>
              </a:rPr>
              <a:t>NPU (Neural Processing Unit)</a:t>
            </a:r>
          </a:p>
        </p:txBody>
      </p:sp>
      <p:sp>
        <p:nvSpPr>
          <p:cNvPr name="TextBox 5" id="5"/>
          <p:cNvSpPr txBox="true"/>
          <p:nvPr/>
        </p:nvSpPr>
        <p:spPr>
          <a:xfrm rot="0">
            <a:off x="1028700" y="5004564"/>
            <a:ext cx="4532180" cy="2110740"/>
          </a:xfrm>
          <a:prstGeom prst="rect">
            <a:avLst/>
          </a:prstGeom>
        </p:spPr>
        <p:txBody>
          <a:bodyPr anchor="t" rtlCol="false" tIns="0" lIns="0" bIns="0" rIns="0">
            <a:spAutoFit/>
          </a:bodyPr>
          <a:lstStyle/>
          <a:p>
            <a:pPr algn="just">
              <a:lnSpc>
                <a:spcPts val="3359"/>
              </a:lnSpc>
              <a:spcBef>
                <a:spcPct val="0"/>
              </a:spcBef>
            </a:pPr>
            <a:r>
              <a:rPr lang="en-US" sz="2399">
                <a:solidFill>
                  <a:srgbClr val="FFFFFF"/>
                </a:solidFill>
                <a:latin typeface="Telegraf"/>
                <a:ea typeface="Telegraf"/>
                <a:cs typeface="Telegraf"/>
                <a:sym typeface="Telegraf"/>
              </a:rPr>
              <a:t>Mengakselerasi tugas berbasis AI seperti pengenalan suara, pengolahan gambar, dan fitur pintar dalam aplikasi modern.</a:t>
            </a:r>
          </a:p>
          <a:p>
            <a:pPr algn="just">
              <a:lnSpc>
                <a:spcPts val="3359"/>
              </a:lnSpc>
              <a:spcBef>
                <a:spcPct val="0"/>
              </a:spcBef>
            </a:pPr>
          </a:p>
        </p:txBody>
      </p:sp>
      <p:sp>
        <p:nvSpPr>
          <p:cNvPr name="TextBox 6" id="6"/>
          <p:cNvSpPr txBox="true"/>
          <p:nvPr/>
        </p:nvSpPr>
        <p:spPr>
          <a:xfrm rot="0">
            <a:off x="6848484" y="3944467"/>
            <a:ext cx="4591032" cy="864213"/>
          </a:xfrm>
          <a:prstGeom prst="rect">
            <a:avLst/>
          </a:prstGeom>
        </p:spPr>
        <p:txBody>
          <a:bodyPr anchor="t" rtlCol="false" tIns="0" lIns="0" bIns="0" rIns="0">
            <a:spAutoFit/>
          </a:bodyPr>
          <a:lstStyle/>
          <a:p>
            <a:pPr algn="ctr">
              <a:lnSpc>
                <a:spcPts val="3235"/>
              </a:lnSpc>
            </a:pPr>
            <a:r>
              <a:rPr lang="en-US" b="true" sz="2741">
                <a:solidFill>
                  <a:srgbClr val="FFFFFF"/>
                </a:solidFill>
                <a:latin typeface="Telegraf Bold"/>
                <a:ea typeface="Telegraf Bold"/>
                <a:cs typeface="Telegraf Bold"/>
                <a:sym typeface="Telegraf Bold"/>
              </a:rPr>
              <a:t>Grafis Terintegrasi Intel Arc</a:t>
            </a:r>
          </a:p>
        </p:txBody>
      </p:sp>
      <p:sp>
        <p:nvSpPr>
          <p:cNvPr name="TextBox 7" id="7"/>
          <p:cNvSpPr txBox="true"/>
          <p:nvPr/>
        </p:nvSpPr>
        <p:spPr>
          <a:xfrm rot="0">
            <a:off x="6848484" y="5004564"/>
            <a:ext cx="4591032" cy="2529840"/>
          </a:xfrm>
          <a:prstGeom prst="rect">
            <a:avLst/>
          </a:prstGeom>
        </p:spPr>
        <p:txBody>
          <a:bodyPr anchor="t" rtlCol="false" tIns="0" lIns="0" bIns="0" rIns="0">
            <a:spAutoFit/>
          </a:bodyPr>
          <a:lstStyle/>
          <a:p>
            <a:pPr algn="just">
              <a:lnSpc>
                <a:spcPts val="3359"/>
              </a:lnSpc>
              <a:spcBef>
                <a:spcPct val="0"/>
              </a:spcBef>
            </a:pPr>
            <a:r>
              <a:rPr lang="en-US" sz="2399">
                <a:solidFill>
                  <a:srgbClr val="FFFFFF"/>
                </a:solidFill>
                <a:latin typeface="Telegraf"/>
                <a:ea typeface="Telegraf"/>
                <a:cs typeface="Telegraf"/>
                <a:sym typeface="Telegraf"/>
              </a:rPr>
              <a:t>Memberikan peningkatan performa grafis signifikan tanpa memerlukan GPU terpisah, cocok untuk multimedia dan game ringan.</a:t>
            </a:r>
          </a:p>
          <a:p>
            <a:pPr algn="just">
              <a:lnSpc>
                <a:spcPts val="3359"/>
              </a:lnSpc>
              <a:spcBef>
                <a:spcPct val="0"/>
              </a:spcBef>
            </a:pPr>
          </a:p>
        </p:txBody>
      </p:sp>
      <p:sp>
        <p:nvSpPr>
          <p:cNvPr name="TextBox 8" id="8"/>
          <p:cNvSpPr txBox="true"/>
          <p:nvPr/>
        </p:nvSpPr>
        <p:spPr>
          <a:xfrm rot="0">
            <a:off x="12786789" y="3944467"/>
            <a:ext cx="4472511" cy="864213"/>
          </a:xfrm>
          <a:prstGeom prst="rect">
            <a:avLst/>
          </a:prstGeom>
        </p:spPr>
        <p:txBody>
          <a:bodyPr anchor="t" rtlCol="false" tIns="0" lIns="0" bIns="0" rIns="0">
            <a:spAutoFit/>
          </a:bodyPr>
          <a:lstStyle/>
          <a:p>
            <a:pPr algn="ctr">
              <a:lnSpc>
                <a:spcPts val="3235"/>
              </a:lnSpc>
            </a:pPr>
            <a:r>
              <a:rPr lang="en-US" b="true" sz="2741">
                <a:solidFill>
                  <a:srgbClr val="FFFFFF"/>
                </a:solidFill>
                <a:latin typeface="Telegraf Bold"/>
                <a:ea typeface="Telegraf Bold"/>
                <a:cs typeface="Telegraf Bold"/>
                <a:sym typeface="Telegraf Bold"/>
              </a:rPr>
              <a:t>Efisiensi Daya Lebih Tinggi</a:t>
            </a:r>
          </a:p>
        </p:txBody>
      </p:sp>
      <p:sp>
        <p:nvSpPr>
          <p:cNvPr name="TextBox 9" id="9"/>
          <p:cNvSpPr txBox="true"/>
          <p:nvPr/>
        </p:nvSpPr>
        <p:spPr>
          <a:xfrm rot="0">
            <a:off x="12786789" y="5004564"/>
            <a:ext cx="4472511" cy="2110740"/>
          </a:xfrm>
          <a:prstGeom prst="rect">
            <a:avLst/>
          </a:prstGeom>
        </p:spPr>
        <p:txBody>
          <a:bodyPr anchor="t" rtlCol="false" tIns="0" lIns="0" bIns="0" rIns="0">
            <a:spAutoFit/>
          </a:bodyPr>
          <a:lstStyle/>
          <a:p>
            <a:pPr algn="just">
              <a:lnSpc>
                <a:spcPts val="3359"/>
              </a:lnSpc>
              <a:spcBef>
                <a:spcPct val="0"/>
              </a:spcBef>
            </a:pPr>
            <a:r>
              <a:rPr lang="en-US" sz="2399">
                <a:solidFill>
                  <a:srgbClr val="FFFFFF"/>
                </a:solidFill>
                <a:latin typeface="Telegraf"/>
                <a:ea typeface="Telegraf"/>
                <a:cs typeface="Telegraf"/>
                <a:sym typeface="Telegraf"/>
              </a:rPr>
              <a:t>Arsitektur baru memungkinkan penggunaan daya lebih hemat, memperpanjang usia baterai laptop dan mengurangi panas.</a:t>
            </a:r>
          </a:p>
          <a:p>
            <a:pPr algn="just">
              <a:lnSpc>
                <a:spcPts val="3359"/>
              </a:lnSpc>
              <a:spcBef>
                <a:spcPct val="0"/>
              </a:spcBef>
            </a:pPr>
          </a:p>
        </p:txBody>
      </p:sp>
      <p:grpSp>
        <p:nvGrpSpPr>
          <p:cNvPr name="Group 10" id="10"/>
          <p:cNvGrpSpPr/>
          <p:nvPr/>
        </p:nvGrpSpPr>
        <p:grpSpPr>
          <a:xfrm rot="0">
            <a:off x="13831429" y="8470425"/>
            <a:ext cx="3427871" cy="787875"/>
            <a:chOff x="0" y="0"/>
            <a:chExt cx="4570495" cy="1050500"/>
          </a:xfrm>
        </p:grpSpPr>
        <p:grpSp>
          <p:nvGrpSpPr>
            <p:cNvPr name="Group 11" id="11"/>
            <p:cNvGrpSpPr/>
            <p:nvPr/>
          </p:nvGrpSpPr>
          <p:grpSpPr>
            <a:xfrm rot="0">
              <a:off x="0" y="0"/>
              <a:ext cx="4570495" cy="1050500"/>
              <a:chOff x="0" y="0"/>
              <a:chExt cx="1768157" cy="406400"/>
            </a:xfrm>
          </p:grpSpPr>
          <p:sp>
            <p:nvSpPr>
              <p:cNvPr name="Freeform 12" id="12"/>
              <p:cNvSpPr/>
              <p:nvPr/>
            </p:nvSpPr>
            <p:spPr>
              <a:xfrm flipH="false" flipV="false" rot="0">
                <a:off x="0" y="0"/>
                <a:ext cx="1768157" cy="406400"/>
              </a:xfrm>
              <a:custGeom>
                <a:avLst/>
                <a:gdLst/>
                <a:ahLst/>
                <a:cxnLst/>
                <a:rect r="r" b="b" t="t" l="l"/>
                <a:pathLst>
                  <a:path h="406400" w="1768157">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32A64">
                      <a:alpha val="100000"/>
                    </a:srgbClr>
                  </a:gs>
                  <a:gs pos="100000">
                    <a:srgbClr val="414C94">
                      <a:alpha val="100000"/>
                    </a:srgbClr>
                  </a:gs>
                </a:gsLst>
                <a:lin ang="0"/>
              </a:gradFill>
              <a:ln w="38100" cap="sq">
                <a:solidFill>
                  <a:srgbClr val="FFFFFF"/>
                </a:solidFill>
                <a:prstDash val="solid"/>
                <a:miter/>
              </a:ln>
            </p:spPr>
          </p:sp>
          <p:sp>
            <p:nvSpPr>
              <p:cNvPr name="TextBox 13" id="13"/>
              <p:cNvSpPr txBox="true"/>
              <p:nvPr/>
            </p:nvSpPr>
            <p:spPr>
              <a:xfrm>
                <a:off x="0" y="-38100"/>
                <a:ext cx="1768157" cy="444500"/>
              </a:xfrm>
              <a:prstGeom prst="rect">
                <a:avLst/>
              </a:prstGeom>
            </p:spPr>
            <p:txBody>
              <a:bodyPr anchor="ctr" rtlCol="false" tIns="50800" lIns="50800" bIns="50800" rIns="50800"/>
              <a:lstStyle/>
              <a:p>
                <a:pPr algn="ctr">
                  <a:lnSpc>
                    <a:spcPts val="2083"/>
                  </a:lnSpc>
                </a:pPr>
              </a:p>
            </p:txBody>
          </p:sp>
        </p:grpSp>
        <p:sp>
          <p:nvSpPr>
            <p:cNvPr name="Freeform 14" id="14"/>
            <p:cNvSpPr/>
            <p:nvPr/>
          </p:nvSpPr>
          <p:spPr>
            <a:xfrm flipH="false" flipV="false" rot="0">
              <a:off x="3105087" y="435703"/>
              <a:ext cx="492779" cy="232950"/>
            </a:xfrm>
            <a:custGeom>
              <a:avLst/>
              <a:gdLst/>
              <a:ahLst/>
              <a:cxnLst/>
              <a:rect r="r" b="b" t="t" l="l"/>
              <a:pathLst>
                <a:path h="232950" w="492779">
                  <a:moveTo>
                    <a:pt x="0" y="0"/>
                  </a:moveTo>
                  <a:lnTo>
                    <a:pt x="492780" y="0"/>
                  </a:lnTo>
                  <a:lnTo>
                    <a:pt x="492780" y="232950"/>
                  </a:lnTo>
                  <a:lnTo>
                    <a:pt x="0" y="232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799410" y="397587"/>
              <a:ext cx="2025319" cy="356807"/>
            </a:xfrm>
            <a:prstGeom prst="rect">
              <a:avLst/>
            </a:prstGeom>
          </p:spPr>
          <p:txBody>
            <a:bodyPr anchor="t" rtlCol="false" tIns="0" lIns="0" bIns="0" rIns="0">
              <a:spAutoFit/>
            </a:bodyPr>
            <a:lstStyle/>
            <a:p>
              <a:pPr algn="l">
                <a:lnSpc>
                  <a:spcPts val="1897"/>
                </a:lnSpc>
              </a:pPr>
              <a:r>
                <a:rPr lang="en-US" sz="1997" b="true">
                  <a:solidFill>
                    <a:srgbClr val="FFFFFF"/>
                  </a:solidFill>
                  <a:latin typeface="DM Sans Bold"/>
                  <a:ea typeface="DM Sans Bold"/>
                  <a:cs typeface="DM Sans Bold"/>
                  <a:sym typeface="DM Sans Bold"/>
                </a:rPr>
                <a:t>next slide</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11132">
                <a:alpha val="44706"/>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656319" y="4162425"/>
            <a:ext cx="10975363" cy="2124075"/>
          </a:xfrm>
          <a:prstGeom prst="rect">
            <a:avLst/>
          </a:prstGeom>
        </p:spPr>
        <p:txBody>
          <a:bodyPr anchor="t" rtlCol="false" tIns="0" lIns="0" bIns="0" rIns="0">
            <a:spAutoFit/>
          </a:bodyPr>
          <a:lstStyle/>
          <a:p>
            <a:pPr algn="ctr">
              <a:lnSpc>
                <a:spcPts val="14700"/>
              </a:lnSpc>
            </a:pPr>
            <a:r>
              <a:rPr lang="en-US" b="true" sz="15000">
                <a:solidFill>
                  <a:srgbClr val="FFFFFF"/>
                </a:solidFill>
                <a:latin typeface="Telegraf Bold"/>
                <a:ea typeface="Telegraf Bold"/>
                <a:cs typeface="Telegraf Bold"/>
                <a:sym typeface="Telegraf Bold"/>
              </a:rPr>
              <a:t>Thank You</a:t>
            </a:r>
          </a:p>
        </p:txBody>
      </p:sp>
      <p:sp>
        <p:nvSpPr>
          <p:cNvPr name="TextBox 7" id="7"/>
          <p:cNvSpPr txBox="true"/>
          <p:nvPr/>
        </p:nvSpPr>
        <p:spPr>
          <a:xfrm rot="0">
            <a:off x="8496029" y="8797224"/>
            <a:ext cx="1274721" cy="461076"/>
          </a:xfrm>
          <a:prstGeom prst="rect">
            <a:avLst/>
          </a:prstGeom>
        </p:spPr>
        <p:txBody>
          <a:bodyPr anchor="t" rtlCol="false" tIns="0" lIns="0" bIns="0" rIns="0">
            <a:spAutoFit/>
          </a:bodyPr>
          <a:lstStyle/>
          <a:p>
            <a:pPr algn="ctr">
              <a:lnSpc>
                <a:spcPts val="3461"/>
              </a:lnSpc>
            </a:pPr>
            <a:r>
              <a:rPr lang="en-US" sz="2472" b="true">
                <a:solidFill>
                  <a:srgbClr val="FFFFFF"/>
                </a:solidFill>
                <a:latin typeface="Telegraf Bold"/>
                <a:ea typeface="Telegraf Bold"/>
                <a:cs typeface="Telegraf Bold"/>
                <a:sym typeface="Telegraf Bol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DAGlD_MZdiw</dc:identifier>
  <dcterms:modified xsi:type="dcterms:W3CDTF">2011-08-01T06:04:30Z</dcterms:modified>
  <cp:revision>1</cp:revision>
  <dc:title>Evolusi Teknologi Prosesor Intel (2025)</dc:title>
</cp:coreProperties>
</file>